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5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4"/>
    <p:sldMasterId id="2147483734" r:id="rId5"/>
  </p:sldMasterIdLst>
  <p:notesMasterIdLst>
    <p:notesMasterId r:id="rId38"/>
  </p:notesMasterIdLst>
  <p:sldIdLst>
    <p:sldId id="256" r:id="rId6"/>
    <p:sldId id="273" r:id="rId7"/>
    <p:sldId id="311" r:id="rId8"/>
    <p:sldId id="316" r:id="rId9"/>
    <p:sldId id="302" r:id="rId10"/>
    <p:sldId id="303" r:id="rId11"/>
    <p:sldId id="260" r:id="rId12"/>
    <p:sldId id="266" r:id="rId13"/>
    <p:sldId id="278" r:id="rId14"/>
    <p:sldId id="285" r:id="rId15"/>
    <p:sldId id="305" r:id="rId16"/>
    <p:sldId id="306" r:id="rId17"/>
    <p:sldId id="308" r:id="rId18"/>
    <p:sldId id="282" r:id="rId19"/>
    <p:sldId id="272" r:id="rId20"/>
    <p:sldId id="279" r:id="rId21"/>
    <p:sldId id="265" r:id="rId22"/>
    <p:sldId id="327" r:id="rId23"/>
    <p:sldId id="317" r:id="rId24"/>
    <p:sldId id="318" r:id="rId25"/>
    <p:sldId id="319" r:id="rId26"/>
    <p:sldId id="326" r:id="rId27"/>
    <p:sldId id="320" r:id="rId28"/>
    <p:sldId id="321" r:id="rId29"/>
    <p:sldId id="324" r:id="rId30"/>
    <p:sldId id="261" r:id="rId31"/>
    <p:sldId id="309" r:id="rId32"/>
    <p:sldId id="288" r:id="rId33"/>
    <p:sldId id="314" r:id="rId34"/>
    <p:sldId id="276" r:id="rId35"/>
    <p:sldId id="262" r:id="rId36"/>
    <p:sldId id="31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svg"/><Relationship Id="rId1" Type="http://schemas.openxmlformats.org/officeDocument/2006/relationships/image" Target="../media/image13.png"/><Relationship Id="rId6" Type="http://schemas.openxmlformats.org/officeDocument/2006/relationships/image" Target="../media/image10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218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 custT="1"/>
      <dgm:spPr/>
      <dgm:t>
        <a:bodyPr/>
        <a:lstStyle/>
        <a:p>
          <a:r>
            <a:rPr lang="hr-HR" sz="1800" dirty="0"/>
            <a:t>Sudionici: MZO, </a:t>
          </a:r>
          <a:r>
            <a:rPr lang="hr-HR" sz="1800" dirty="0" err="1"/>
            <a:t>CarNet</a:t>
          </a:r>
          <a:r>
            <a:rPr lang="hr-HR" sz="1800" dirty="0"/>
            <a:t>, nakladnici, telekom operateri, S&amp;T Hrvatska</a:t>
          </a:r>
          <a:endParaRPr lang="en-US" sz="1800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</dgm:pt>
    <dgm:pt modelId="{7C8648F9-C59A-4E5F-A578-A4FA2B04A384}" type="pres">
      <dgm:prSet presAssocID="{FB951D1B-AD7F-41AD-82DD-C50F9508ABE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4758F19-EAFD-41D6-A86E-2EE5ABD83341}" type="pres">
      <dgm:prSet presAssocID="{D42FE753-C506-4E87-B488-627BCCB8EBDF}" presName="spacer" presStyleCnt="0"/>
      <dgm:spPr/>
    </dgm:pt>
    <dgm:pt modelId="{30E3BD19-38FE-49B0-98EB-0277F243C39E}" type="pres">
      <dgm:prSet presAssocID="{2CCFCBB1-B56B-44AD-BE3C-1B93506C458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C861394-07AE-4E34-AEBD-74DED80EA489}" srcId="{D2B77B74-8CB5-451C-AD4F-B871151A8CE7}" destId="{137FEF38-E844-426A-A5CA-2CC52BAE1361}" srcOrd="4" destOrd="0" parTransId="{1F307A83-135C-4AFE-A4F5-92CC92A93B77}" sibTransId="{F5590EE6-C9C5-443B-BEE4-FFB98BCB94D0}"/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507B3A8-0201-4440-A42C-07EF2E0FE9E2}" srcId="{D2B77B74-8CB5-451C-AD4F-B871151A8CE7}" destId="{CF9DE148-0C0D-430D-85C8-7978CB1F7854}" srcOrd="5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3" destOrd="0" parTransId="{6667CCBF-6057-4DDE-8219-D14DB70DF8BD}" sibTransId="{183A9539-A561-4A16-8F63-B496871A9129}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BAF1DF05-FC6E-4C5C-B2F4-73D009995571}" type="presParOf" srcId="{03223DB2-6468-4A2C-9083-F8DA6B76008C}" destId="{30E3BD19-38FE-49B0-98EB-0277F243C39E}" srcOrd="6" destOrd="0" presId="urn:microsoft.com/office/officeart/2005/8/layout/vList2"/>
    <dgm:cxn modelId="{AC296A8B-0972-424D-BC65-8AD70413BB44}" type="presParOf" srcId="{03223DB2-6468-4A2C-9083-F8DA6B76008C}" destId="{FE973D9B-1BFC-4D20-A12D-992E1276C1AC}" srcOrd="7" destOrd="0" presId="urn:microsoft.com/office/officeart/2005/8/layout/vList2"/>
    <dgm:cxn modelId="{15897247-F530-411F-8C51-92BA5565C5C2}" type="presParOf" srcId="{03223DB2-6468-4A2C-9083-F8DA6B76008C}" destId="{ECFA02E7-C449-4ABE-8888-44E9A4119FE1}" srcOrd="8" destOrd="0" presId="urn:microsoft.com/office/officeart/2005/8/layout/vList2"/>
    <dgm:cxn modelId="{8731C67D-2645-454B-8BF5-5A9BAD64E644}" type="presParOf" srcId="{03223DB2-6468-4A2C-9083-F8DA6B76008C}" destId="{D63E9755-2591-49F7-8698-21F19E489D87}" srcOrd="9" destOrd="0" presId="urn:microsoft.com/office/officeart/2005/8/layout/vList2"/>
    <dgm:cxn modelId="{310468A1-AC11-49F7-B945-48936A339114}" type="presParOf" srcId="{03223DB2-6468-4A2C-9083-F8DA6B76008C}" destId="{1CA07C97-9D31-44FC-94EE-FE9C97C54A2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</dgm:pt>
  </dgm:ptLst>
  <dgm:cxnLst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</dgm:pt>
  </dgm:ptLst>
  <dgm:cxnLst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263"/>
          <a:ext cx="7573207" cy="9871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Nabava 91.641 tableta (našoj školi dodijeljeno 218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48190" y="48453"/>
        <a:ext cx="7476827" cy="890803"/>
      </dsp:txXfrm>
    </dsp:sp>
    <dsp:sp modelId="{B15628BF-7304-4269-AC5B-7C34EB58245E}">
      <dsp:nvSpPr>
        <dsp:cNvPr id="0" name=""/>
        <dsp:cNvSpPr/>
      </dsp:nvSpPr>
      <dsp:spPr>
        <a:xfrm>
          <a:off x="0" y="1000918"/>
          <a:ext cx="7573207" cy="987183"/>
        </a:xfrm>
        <a:prstGeom prst="roundRect">
          <a:avLst/>
        </a:prstGeom>
        <a:solidFill>
          <a:schemeClr val="accent5">
            <a:hueOff val="499051"/>
            <a:satOff val="-10098"/>
            <a:lumOff val="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48190" y="1049108"/>
        <a:ext cx="7476827" cy="890803"/>
      </dsp:txXfrm>
    </dsp:sp>
    <dsp:sp modelId="{011DC0DE-9A7A-43FA-BA38-ADF91467EF82}">
      <dsp:nvSpPr>
        <dsp:cNvPr id="0" name=""/>
        <dsp:cNvSpPr/>
      </dsp:nvSpPr>
      <dsp:spPr>
        <a:xfrm>
          <a:off x="0" y="2001573"/>
          <a:ext cx="7573207" cy="987183"/>
        </a:xfrm>
        <a:prstGeom prst="roundRect">
          <a:avLst/>
        </a:prstGeom>
        <a:solidFill>
          <a:schemeClr val="accent5">
            <a:hueOff val="998102"/>
            <a:satOff val="-20196"/>
            <a:lumOff val="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48190" y="2049763"/>
        <a:ext cx="7476827" cy="890803"/>
      </dsp:txXfrm>
    </dsp:sp>
    <dsp:sp modelId="{30E3BD19-38FE-49B0-98EB-0277F243C39E}">
      <dsp:nvSpPr>
        <dsp:cNvPr id="0" name=""/>
        <dsp:cNvSpPr/>
      </dsp:nvSpPr>
      <dsp:spPr>
        <a:xfrm>
          <a:off x="0" y="3002228"/>
          <a:ext cx="7573207" cy="987183"/>
        </a:xfrm>
        <a:prstGeom prst="roundRect">
          <a:avLst/>
        </a:prstGeom>
        <a:solidFill>
          <a:schemeClr val="accent5">
            <a:hueOff val="1497154"/>
            <a:satOff val="-30293"/>
            <a:lumOff val="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48190" y="3050418"/>
        <a:ext cx="7476827" cy="890803"/>
      </dsp:txXfrm>
    </dsp:sp>
    <dsp:sp modelId="{ECFA02E7-C449-4ABE-8888-44E9A4119FE1}">
      <dsp:nvSpPr>
        <dsp:cNvPr id="0" name=""/>
        <dsp:cNvSpPr/>
      </dsp:nvSpPr>
      <dsp:spPr>
        <a:xfrm>
          <a:off x="0" y="4002884"/>
          <a:ext cx="7573207" cy="987183"/>
        </a:xfrm>
        <a:prstGeom prst="roundRect">
          <a:avLst/>
        </a:prstGeom>
        <a:solidFill>
          <a:schemeClr val="accent5">
            <a:hueOff val="1996205"/>
            <a:satOff val="-40391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48190" y="4051074"/>
        <a:ext cx="7476827" cy="890803"/>
      </dsp:txXfrm>
    </dsp:sp>
    <dsp:sp modelId="{1CA07C97-9D31-44FC-94EE-FE9C97C54A2E}">
      <dsp:nvSpPr>
        <dsp:cNvPr id="0" name=""/>
        <dsp:cNvSpPr/>
      </dsp:nvSpPr>
      <dsp:spPr>
        <a:xfrm>
          <a:off x="0" y="5003539"/>
          <a:ext cx="7573207" cy="987183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Sudionici: MZO, </a:t>
          </a:r>
          <a:r>
            <a:rPr lang="hr-HR" sz="1800" kern="1200" dirty="0" err="1"/>
            <a:t>CarNet</a:t>
          </a:r>
          <a:r>
            <a:rPr lang="hr-HR" sz="1800" kern="1200" dirty="0"/>
            <a:t>, nakladnici, telekom operateri, S&amp;T Hrvatska</a:t>
          </a:r>
          <a:endParaRPr lang="en-US" sz="1800" kern="1200" dirty="0"/>
        </a:p>
      </dsp:txBody>
      <dsp:txXfrm>
        <a:off x="48190" y="5051729"/>
        <a:ext cx="7476827" cy="89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89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89375" y="253181"/>
          <a:ext cx="655033" cy="654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74866" y="0"/>
          <a:ext cx="4798242" cy="119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44" tIns="126044" rIns="126044" bIns="1260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74866" y="0"/>
        <a:ext cx="4798242" cy="1190969"/>
      </dsp:txXfrm>
    </dsp:sp>
    <dsp:sp modelId="{3838FD6B-C9AF-4D2A-A306-BCEEE1C4163C}">
      <dsp:nvSpPr>
        <dsp:cNvPr id="0" name=""/>
        <dsp:cNvSpPr/>
      </dsp:nvSpPr>
      <dsp:spPr>
        <a:xfrm>
          <a:off x="0" y="1269525"/>
          <a:ext cx="6576822" cy="1189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59916" y="1537228"/>
          <a:ext cx="655033" cy="654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74866" y="1269347"/>
          <a:ext cx="4798242" cy="119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44" tIns="126044" rIns="126044" bIns="1260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74866" y="1269347"/>
        <a:ext cx="4798242" cy="1190969"/>
      </dsp:txXfrm>
    </dsp:sp>
    <dsp:sp modelId="{0E6F41D5-0EEA-4547-83AC-8EACDF23C77F}">
      <dsp:nvSpPr>
        <dsp:cNvPr id="0" name=""/>
        <dsp:cNvSpPr/>
      </dsp:nvSpPr>
      <dsp:spPr>
        <a:xfrm>
          <a:off x="0" y="2718001"/>
          <a:ext cx="6576822" cy="1189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59916" y="2985704"/>
          <a:ext cx="655033" cy="6543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74866" y="2717823"/>
          <a:ext cx="4798242" cy="119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44" tIns="126044" rIns="126044" bIns="1260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74866" y="2717823"/>
        <a:ext cx="4798242" cy="1190969"/>
      </dsp:txXfrm>
    </dsp:sp>
    <dsp:sp modelId="{7DB25E3F-941B-4196-A082-305CD17DCBEA}">
      <dsp:nvSpPr>
        <dsp:cNvPr id="0" name=""/>
        <dsp:cNvSpPr/>
      </dsp:nvSpPr>
      <dsp:spPr>
        <a:xfrm>
          <a:off x="0" y="4166478"/>
          <a:ext cx="6576822" cy="1189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59916" y="4434181"/>
          <a:ext cx="655033" cy="6543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74866" y="4166300"/>
          <a:ext cx="4798242" cy="119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44" tIns="126044" rIns="126044" bIns="1260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74866" y="4166300"/>
        <a:ext cx="4798242" cy="1190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5086660"/>
        </a:xfrm>
        <a:prstGeom prst="rect">
          <a:avLst/>
        </a:prstGeom>
        <a:noFill/>
        <a:ln w="190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932930"/>
        <a:ext cx="5680967" cy="3051996"/>
      </dsp:txXfrm>
    </dsp:sp>
    <dsp:sp modelId="{CCFC1C38-432C-4E00-94C2-003BE830AF9F}">
      <dsp:nvSpPr>
        <dsp:cNvPr id="0" name=""/>
        <dsp:cNvSpPr/>
      </dsp:nvSpPr>
      <dsp:spPr>
        <a:xfrm>
          <a:off x="2078765" y="508666"/>
          <a:ext cx="1525998" cy="152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73" tIns="12700" rIns="11897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02242" y="732143"/>
        <a:ext cx="1079044" cy="1079044"/>
      </dsp:txXfrm>
    </dsp:sp>
    <dsp:sp modelId="{8E98D963-EF9A-4D78-9C6D-199990B21069}">
      <dsp:nvSpPr>
        <dsp:cNvPr id="0" name=""/>
        <dsp:cNvSpPr/>
      </dsp:nvSpPr>
      <dsp:spPr>
        <a:xfrm>
          <a:off x="312956" y="5086588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5086660"/>
        </a:xfrm>
        <a:prstGeom prst="rect">
          <a:avLst/>
        </a:prstGeom>
        <a:noFill/>
        <a:ln w="190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932930"/>
        <a:ext cx="5218195" cy="3051996"/>
      </dsp:txXfrm>
    </dsp:sp>
    <dsp:sp modelId="{88D5C965-6D7A-4374-9087-ACD642D326AE}">
      <dsp:nvSpPr>
        <dsp:cNvPr id="0" name=""/>
        <dsp:cNvSpPr/>
      </dsp:nvSpPr>
      <dsp:spPr>
        <a:xfrm>
          <a:off x="8034109" y="508666"/>
          <a:ext cx="1525998" cy="152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73" tIns="12700" rIns="11897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8257586" y="732143"/>
        <a:ext cx="1079044" cy="1079044"/>
      </dsp:txXfrm>
    </dsp:sp>
    <dsp:sp modelId="{52958A24-F11F-49EB-85CE-BFF1322C233E}">
      <dsp:nvSpPr>
        <dsp:cNvPr id="0" name=""/>
        <dsp:cNvSpPr/>
      </dsp:nvSpPr>
      <dsp:spPr>
        <a:xfrm>
          <a:off x="6268299" y="5086588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Svrha sastanaka je informirati učitelje i roditelje učenika </a:t>
            </a:r>
            <a:r>
              <a:rPr lang="hr-HR" i="1" dirty="0"/>
              <a:t>prvih, petih i sedmih </a:t>
            </a:r>
            <a:r>
              <a:rPr lang="hr-HR" dirty="0"/>
              <a:t>razreda osnovne škole o ključnim promjenama koje donosi </a:t>
            </a:r>
            <a:r>
              <a:rPr lang="hr-HR" dirty="0" err="1"/>
              <a:t>kurikulumski</a:t>
            </a:r>
            <a:r>
              <a:rPr lang="hr-HR" dirty="0"/>
              <a:t> pristup nastavi uz upotrebu tableta u školi i kod kuće, te na koji će se način to odraziti na učenike i školsku svakodnevicu.</a:t>
            </a:r>
          </a:p>
          <a:p>
            <a:r>
              <a:rPr lang="hr-HR" dirty="0"/>
              <a:t>Želimo učitelje i roditelje pobliže upoznati s:</a:t>
            </a:r>
          </a:p>
          <a:p>
            <a:pPr marL="457200" lvl="1" indent="0">
              <a:buNone/>
            </a:pPr>
            <a:r>
              <a:rPr lang="hr-HR" dirty="0"/>
              <a:t>- </a:t>
            </a:r>
            <a:r>
              <a:rPr lang="hr-HR" sz="2800" dirty="0"/>
              <a:t>načinom korištenja uređaja;</a:t>
            </a:r>
          </a:p>
          <a:p>
            <a:pPr marL="457200" lvl="1" indent="0">
              <a:buNone/>
            </a:pPr>
            <a:r>
              <a:rPr lang="hr-HR" sz="2800" dirty="0"/>
              <a:t>- postupcima u slučaju eventualnih oštećenja tableta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mogućnost korištenja </a:t>
            </a:r>
            <a:r>
              <a:rPr lang="hr-HR" b="1" dirty="0"/>
              <a:t>SIM kartica:</a:t>
            </a:r>
            <a:endParaRPr lang="hr-HR" sz="2800" dirty="0"/>
          </a:p>
          <a:p>
            <a:r>
              <a:rPr lang="hr-HR" dirty="0" err="1"/>
              <a:t>Teleoperateri</a:t>
            </a:r>
            <a:r>
              <a:rPr lang="hr-HR" dirty="0"/>
              <a:t> uz dostavljene SIM kartice daju detaljnije opise svojih ponuda, koje između ostalog uključuju: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2 GB podatkovnog prometa mjesečno tijekom 12 mjeseci bez naplate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Pristup bez naplate omogućen je internetskim stranicama s obrazovnim sadržajem izdavačkih kuća koje sudjeluju u obrazovnoj reformi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APN:</a:t>
            </a:r>
          </a:p>
          <a:p>
            <a:r>
              <a:rPr lang="hr-HR" dirty="0"/>
              <a:t>Korisničko ime – vaše AAI@Edu.hr korisničko ime (ime.prezime@skole.hr) </a:t>
            </a:r>
          </a:p>
          <a:p>
            <a:r>
              <a:rPr lang="hr-HR" dirty="0"/>
              <a:t>Lozinka – vaša AAI@Edu.hr lozinka (pazite na mala i velika slova) </a:t>
            </a:r>
          </a:p>
          <a:p>
            <a:r>
              <a:rPr lang="hr-HR" dirty="0"/>
              <a:t>Spremite promjene.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Ministarstvo znanosti i obrazovanja</a:t>
            </a:r>
            <a:r>
              <a:rPr lang="hr-HR" dirty="0"/>
              <a:t> nabavilo je tablete za učenike </a:t>
            </a:r>
            <a:r>
              <a:rPr lang="hr-HR" i="1" dirty="0"/>
              <a:t>prvih, petih i sedmih razreda u školskoj godini 2019./2020. </a:t>
            </a:r>
            <a:r>
              <a:rPr lang="hr-HR" dirty="0"/>
              <a:t>u sklopu </a:t>
            </a:r>
            <a:r>
              <a:rPr lang="hr-HR" b="1" dirty="0"/>
              <a:t>projekta Podrška provedbi Cjelovite </a:t>
            </a:r>
            <a:r>
              <a:rPr lang="hr-HR" b="1" dirty="0" err="1"/>
              <a:t>kurikularne</a:t>
            </a:r>
            <a:r>
              <a:rPr lang="hr-HR" b="1" dirty="0"/>
              <a:t> reforme Škola za život – faza II</a:t>
            </a:r>
          </a:p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4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4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4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8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78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9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7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zaweb.com/hr/mozaik3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hael.kivac@skole.hr" TargetMode="External"/><Relationship Id="rId2" Type="http://schemas.openxmlformats.org/officeDocument/2006/relationships/hyperlink" Target="mailto:sasa.spoljaric@skole.hr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mihael.kivac@skole.hr" TargetMode="External"/><Relationship Id="rId4" Type="http://schemas.openxmlformats.org/officeDocument/2006/relationships/hyperlink" Target="mailto:sasa.spoljaric@skole.h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7813964" y="491966"/>
            <a:ext cx="4207510" cy="499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4400" b="1" dirty="0">
              <a:solidFill>
                <a:schemeClr val="bg1"/>
              </a:solidFill>
              <a:latin typeface="Calibri"/>
              <a:ea typeface="+mj-ea"/>
              <a:cs typeface="Calibri Ligh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INFORMIRANJE RODITELJA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7D18BD2-FF7A-41BB-B013-4CDC0D138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815" y="5483269"/>
            <a:ext cx="6751411" cy="1914443"/>
          </a:xfrm>
        </p:spPr>
        <p:txBody>
          <a:bodyPr>
            <a:noAutofit/>
          </a:bodyPr>
          <a:lstStyle/>
          <a:p>
            <a:pPr algn="l"/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OŠ „ĐURO ESTER”, KOPRIVNICA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Prezentaciju pripremili: 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Saša Špoljarić,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učitelj Katoličkog vjeronauka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Mihael Kivač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učitelj Glazbene kulture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endParaRPr lang="hr-HR" sz="2800" dirty="0">
              <a:latin typeface="+mn-lt"/>
            </a:endParaRP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E3FF5778-34F3-4490-9010-BC249D01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5" y="578840"/>
            <a:ext cx="2143125" cy="21431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861CD1-065C-4F7E-B861-D8190CAE7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856" y="6187045"/>
            <a:ext cx="1918144" cy="6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79352"/>
              </p:ext>
            </p:extLst>
          </p:nvPr>
        </p:nvGraphicFramePr>
        <p:xfrm>
          <a:off x="4524498" y="381046"/>
          <a:ext cx="8824498" cy="60959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37345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658715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</a:t>
                      </a:r>
                      <a:r>
                        <a:rPr lang="hr-HR" sz="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predinstaliran</a:t>
                      </a:r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 </a:t>
                      </a:r>
                      <a:r>
                        <a:rPr lang="hr-HR" sz="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predodabran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</a:t>
                      </a:r>
                      <a:r>
                        <a:rPr lang="hr-HR" sz="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</a:t>
                      </a:r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2.4 GHz + 5 GHz,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</a:t>
                      </a:r>
                      <a:r>
                        <a:rPr lang="hr-HR" sz="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nano-sim</a:t>
                      </a:r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4358" y="-89197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1389888"/>
            <a:ext cx="6586489" cy="3785419"/>
          </a:xfrm>
        </p:spPr>
        <p:txBody>
          <a:bodyPr>
            <a:noAutofit/>
          </a:bodyPr>
          <a:lstStyle/>
          <a:p>
            <a:r>
              <a:rPr lang="hr-HR" sz="2400" dirty="0"/>
              <a:t>Tablet i zaštitni etui</a:t>
            </a:r>
          </a:p>
          <a:p>
            <a:r>
              <a:rPr lang="hr-HR" sz="2400" dirty="0"/>
              <a:t>Punjač</a:t>
            </a:r>
          </a:p>
          <a:p>
            <a:r>
              <a:rPr lang="hr-HR" sz="2400" dirty="0"/>
              <a:t>USB tip C kabel</a:t>
            </a:r>
          </a:p>
          <a:p>
            <a:r>
              <a:rPr lang="hr-HR" sz="2400" dirty="0"/>
              <a:t> Igla za otvaranje SIM utora</a:t>
            </a:r>
          </a:p>
          <a:p>
            <a:r>
              <a:rPr lang="hr-HR" sz="2400" dirty="0"/>
              <a:t>Upute za uporabu</a:t>
            </a:r>
          </a:p>
          <a:p>
            <a:r>
              <a:rPr lang="hr-HR" sz="2400" dirty="0"/>
              <a:t>Jamstveni list</a:t>
            </a:r>
          </a:p>
          <a:p>
            <a:pPr marL="457200" lvl="1" indent="0">
              <a:buNone/>
            </a:pPr>
            <a:r>
              <a:rPr lang="hr-HR" sz="2400" dirty="0"/>
              <a:t>*Napomena: kutija i sav sadržaj </a:t>
            </a:r>
          </a:p>
          <a:p>
            <a:pPr marL="457200" lvl="1" indent="0">
              <a:buNone/>
            </a:pPr>
            <a:r>
              <a:rPr lang="hr-HR" sz="2400" dirty="0"/>
              <a:t>kutije mora biti vraćen prilikom </a:t>
            </a:r>
          </a:p>
          <a:p>
            <a:pPr marL="457200" lvl="1" indent="0">
              <a:buNone/>
            </a:pPr>
            <a:r>
              <a:rPr lang="hr-HR" sz="2400" dirty="0"/>
              <a:t>vraćanja tableta!</a:t>
            </a:r>
            <a:endParaRPr lang="en-US" sz="2400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3073"/>
            <a:ext cx="4635571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045369" cy="4600382"/>
            <a:chOff x="0" y="0"/>
            <a:chExt cx="5045907" cy="4600773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8"/>
              <a:ext cx="2562613" cy="2244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1"/>
              <a:ext cx="2476443" cy="2363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87515"/>
              <a:ext cx="2491682" cy="22132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dirty="0"/>
              <a:t>    sa logotipom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400" b="1" dirty="0"/>
              <a:t>zaslon </a:t>
            </a:r>
            <a:r>
              <a:rPr lang="hr-HR" sz="2400" dirty="0"/>
              <a:t>je tvornički </a:t>
            </a:r>
            <a:r>
              <a:rPr lang="hr-HR" sz="2400" b="1" dirty="0"/>
              <a:t>zaštićen naljepnicom </a:t>
            </a:r>
            <a:r>
              <a:rPr lang="hr-HR" sz="2400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400" dirty="0"/>
              <a:t>PREPORUKA:</a:t>
            </a:r>
            <a:br>
              <a:rPr lang="hr-HR" sz="2400" dirty="0"/>
            </a:br>
            <a:r>
              <a:rPr lang="hr-HR" sz="2400" b="1" dirty="0"/>
              <a:t>kaljeno staklo </a:t>
            </a:r>
            <a:r>
              <a:rPr lang="hr-HR" sz="2400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185"/>
            <a:ext cx="8596668" cy="176058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347" y="659357"/>
            <a:ext cx="10512941" cy="5539286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000" dirty="0"/>
              <a:t>Primjena politike zaključavanja uređaja potrebna je za </a:t>
            </a:r>
            <a:r>
              <a:rPr lang="hr-HR" sz="2000" b="1" dirty="0"/>
              <a:t>osnovnu zaštitu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sz="2000" b="1" dirty="0"/>
              <a:t>     uređaja</a:t>
            </a:r>
            <a:r>
              <a:rPr lang="hr-HR" sz="2000" dirty="0"/>
              <a:t>, ali i nužna za korištenje digitalnih certifikata na uređaju. 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2000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dirty="0"/>
              <a:t>Kada se uključuje tablet traži se da upišete PIN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2000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000" dirty="0"/>
              <a:t>Na svim tabletima postavljen je </a:t>
            </a:r>
            <a:r>
              <a:rPr lang="hr-HR" altLang="sr-Latn-RS" sz="2000" dirty="0">
                <a:highlight>
                  <a:srgbClr val="FFFF00"/>
                </a:highlight>
              </a:rPr>
              <a:t>početni PIN: 0000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2000" dirty="0">
              <a:highlight>
                <a:srgbClr val="FFFF00"/>
              </a:highlight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b="1" dirty="0"/>
              <a:t>OBAVEZNO nakon prve prijave promijenite svoj PIN!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2000" b="1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000" dirty="0"/>
              <a:t>Učenik može sam promijeniti svoj PIN u postavkama uređaja.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sz="2000" dirty="0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dirty="0"/>
              <a:t>Koraci za promjenu </a:t>
            </a:r>
            <a:r>
              <a:rPr lang="hr-HR" altLang="sr-Latn-RS" sz="2000" dirty="0" err="1"/>
              <a:t>PINa</a:t>
            </a:r>
            <a:r>
              <a:rPr lang="hr-HR" altLang="sr-Latn-RS" sz="2000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sz="2000" dirty="0"/>
              <a:t>Postavke &gt; Sigurnost &gt; Zaključavanje zaslona &gt; Ponovni unos PIN-a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hr-HR" altLang="sr-Latn-RS" sz="2000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sz="2000" dirty="0"/>
              <a:t>Učenik koji </a:t>
            </a:r>
            <a:r>
              <a:rPr lang="hr-HR" sz="2000" b="1" dirty="0"/>
              <a:t>zaboravi PIN</a:t>
            </a:r>
            <a:r>
              <a:rPr lang="hr-HR" sz="2000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85" y="2260140"/>
            <a:ext cx="1610429" cy="2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0329972"/>
              </p:ext>
            </p:extLst>
          </p:nvPr>
        </p:nvGraphicFramePr>
        <p:xfrm>
          <a:off x="391379" y="1240971"/>
          <a:ext cx="11407487" cy="508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7800" y="1449974"/>
            <a:ext cx="1896514" cy="18810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6620" y="1547946"/>
            <a:ext cx="1855144" cy="1881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505" y="256675"/>
            <a:ext cx="5197642" cy="59837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marL="914263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Tehničke specifikacije</a:t>
            </a:r>
          </a:p>
          <a:p>
            <a:pPr marL="914263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Zaštita tableta i zaslona</a:t>
            </a:r>
          </a:p>
          <a:p>
            <a:pPr marL="914263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Zaključivanje uređaja</a:t>
            </a:r>
          </a:p>
          <a:p>
            <a:pPr marL="914263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Instalirane aplikacije</a:t>
            </a:r>
          </a:p>
          <a:p>
            <a:pPr marL="914263" lvl="1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2600" dirty="0"/>
              <a:t>Spajanje 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dirty="0"/>
              <a:t>Tableti se na </a:t>
            </a:r>
            <a:r>
              <a:rPr lang="en-US" sz="2000" dirty="0"/>
              <a:t>internet </a:t>
            </a:r>
            <a:r>
              <a:rPr lang="en-US" sz="2000" dirty="0" err="1"/>
              <a:t>povez</a:t>
            </a:r>
            <a:r>
              <a:rPr lang="hr-HR" sz="2000" dirty="0"/>
              <a:t>uju bežično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b="1" dirty="0" err="1"/>
              <a:t>WiFi</a:t>
            </a:r>
            <a:r>
              <a:rPr lang="en-US" sz="2000" b="1" dirty="0"/>
              <a:t> </a:t>
            </a:r>
            <a:r>
              <a:rPr lang="en-US" sz="2000" b="1" dirty="0" err="1"/>
              <a:t>mreže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hr-HR" sz="2000" b="1" dirty="0"/>
              <a:t>4G</a:t>
            </a:r>
            <a:r>
              <a:rPr lang="hr-HR" sz="2000" dirty="0"/>
              <a:t> </a:t>
            </a:r>
            <a:r>
              <a:rPr lang="en-US" sz="2000" b="1" dirty="0"/>
              <a:t>LTE </a:t>
            </a:r>
            <a:r>
              <a:rPr lang="en-US" sz="2000" b="1" dirty="0" err="1"/>
              <a:t>mreže</a:t>
            </a:r>
            <a:endParaRPr lang="hr-HR" sz="2000" b="1" dirty="0"/>
          </a:p>
          <a:p>
            <a:r>
              <a:rPr lang="hr-HR" sz="2000" dirty="0"/>
              <a:t>U školi se učenik povezuje na </a:t>
            </a:r>
            <a:r>
              <a:rPr lang="hr-HR" sz="2000" b="1" dirty="0" err="1"/>
              <a:t>eduroam</a:t>
            </a:r>
            <a:r>
              <a:rPr lang="hr-HR" sz="2000" b="1" dirty="0"/>
              <a:t> mrežu</a:t>
            </a:r>
            <a:endParaRPr lang="hr-HR" sz="2000" dirty="0"/>
          </a:p>
          <a:p>
            <a:pPr algn="just"/>
            <a:r>
              <a:rPr lang="hr-HR" sz="2000" dirty="0"/>
              <a:t>U sklopu projekta „Škola za život” svaki učenik koji je uključen u </a:t>
            </a:r>
          </a:p>
          <a:p>
            <a:pPr marL="0" indent="0" algn="just">
              <a:buNone/>
            </a:pPr>
            <a:r>
              <a:rPr lang="hr-HR" sz="2000" dirty="0"/>
              <a:t>     projekt dobiva na korištenje </a:t>
            </a:r>
            <a:r>
              <a:rPr lang="hr-HR" sz="2000" b="1" dirty="0"/>
              <a:t>SIM karticu </a:t>
            </a:r>
            <a:r>
              <a:rPr lang="hr-HR" sz="2000" dirty="0"/>
              <a:t>(od ponuđenih </a:t>
            </a:r>
            <a:r>
              <a:rPr lang="hr-HR" sz="2000" dirty="0" err="1"/>
              <a:t>teleoperatera</a:t>
            </a:r>
            <a:r>
              <a:rPr lang="hr-HR" sz="2000" dirty="0"/>
              <a:t>: </a:t>
            </a:r>
          </a:p>
          <a:p>
            <a:pPr marL="0" indent="0" algn="just">
              <a:buNone/>
            </a:pPr>
            <a:r>
              <a:rPr lang="hr-HR" sz="2000" dirty="0"/>
              <a:t>     A1, Hrvatski telekom ili Tele2) koja omogućava neograničen pristup obrazovnim </a:t>
            </a:r>
          </a:p>
          <a:p>
            <a:pPr marL="0" indent="0" algn="just">
              <a:buNone/>
            </a:pPr>
            <a:r>
              <a:rPr lang="hr-HR" sz="2000" dirty="0"/>
              <a:t>     sadržajima te 2 GB ostalog prometa na mjesečnoj razini. </a:t>
            </a:r>
          </a:p>
          <a:p>
            <a:pPr algn="just"/>
            <a:r>
              <a:rPr lang="hr-HR" sz="2000" dirty="0"/>
              <a:t>Za korištenje navedenih mogućnosti korisnik mora </a:t>
            </a:r>
            <a:r>
              <a:rPr lang="hr-HR" sz="2000" b="1" dirty="0"/>
              <a:t>imati jedinstveni </a:t>
            </a:r>
          </a:p>
          <a:p>
            <a:pPr marL="0" indent="0" algn="just">
              <a:buNone/>
            </a:pPr>
            <a:r>
              <a:rPr lang="hr-HR" sz="2000" b="1" dirty="0"/>
              <a:t>     elektronički identitet u sustavu </a:t>
            </a:r>
            <a:r>
              <a:rPr lang="hr-HR" sz="2000" b="1" dirty="0" err="1"/>
              <a:t>AAI@EduHr</a:t>
            </a:r>
            <a:r>
              <a:rPr lang="hr-HR" sz="2000" dirty="0"/>
              <a:t>, koji učenik dobiva u školi.</a:t>
            </a:r>
          </a:p>
          <a:p>
            <a:pPr algn="just"/>
            <a:r>
              <a:rPr lang="hr-HR" sz="2000" dirty="0"/>
              <a:t>U nastavku se nalazi popis internetskih domena koje neće trošiti promet </a:t>
            </a:r>
          </a:p>
          <a:p>
            <a:pPr marL="0" indent="0" algn="just">
              <a:buNone/>
            </a:pPr>
            <a:r>
              <a:rPr lang="hr-HR" sz="2000" dirty="0"/>
              <a:t>    od 2 GB te kojima će se moći pristupiti i nakon što potrošite mjesečnu </a:t>
            </a:r>
          </a:p>
          <a:p>
            <a:pPr marL="0" indent="0" algn="just">
              <a:buNone/>
            </a:pPr>
            <a:r>
              <a:rPr lang="hr-HR" sz="2000" dirty="0"/>
              <a:t>    tarifu od 2 GB uz uvjet da su prethodno podešene APN postavke.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60" y="69498"/>
            <a:ext cx="8596668" cy="1320800"/>
          </a:xfrm>
        </p:spPr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82" y="1065656"/>
            <a:ext cx="8596668" cy="3880773"/>
          </a:xfrm>
        </p:spPr>
        <p:txBody>
          <a:bodyPr>
            <a:noAutofit/>
          </a:bodyPr>
          <a:lstStyle/>
          <a:p>
            <a:r>
              <a:rPr lang="hr-HR" sz="2000" dirty="0"/>
              <a:t># CARNET - skole.hr, e-skole.hr, carnet.hr, loomen.carnet.hr, sve usluge koje se nalaze na domeni edu.hr </a:t>
            </a:r>
          </a:p>
          <a:p>
            <a:r>
              <a:rPr lang="hr-HR" sz="2000" dirty="0"/>
              <a:t># Alfa d.d. - mozaweb.com, alfaportal.hr </a:t>
            </a:r>
          </a:p>
          <a:p>
            <a:r>
              <a:rPr lang="hr-HR" sz="2000" dirty="0"/>
              <a:t># Element d.o.o. - element.hr, ele-udzbenik.hr, e-udzbenik.hr, elematika.hr </a:t>
            </a:r>
          </a:p>
          <a:p>
            <a:r>
              <a:rPr lang="hr-HR" sz="2000" dirty="0"/>
              <a:t># Kršćanska sadašnjost - udzbenici.ks.hr </a:t>
            </a:r>
          </a:p>
          <a:p>
            <a:r>
              <a:rPr lang="hr-HR" sz="2000" dirty="0"/>
              <a:t># Udžbenik.hr - udzbenik.hr </a:t>
            </a:r>
          </a:p>
          <a:p>
            <a:r>
              <a:rPr lang="hr-HR" sz="2000" dirty="0"/>
              <a:t># Oxford - exp.ouponlinepractice.com </a:t>
            </a:r>
          </a:p>
          <a:p>
            <a:r>
              <a:rPr lang="hr-HR" sz="2000" dirty="0"/>
              <a:t># </a:t>
            </a:r>
            <a:r>
              <a:rPr lang="hr-HR" sz="2000" dirty="0" err="1"/>
              <a:t>Hueber</a:t>
            </a:r>
            <a:r>
              <a:rPr lang="hr-HR" sz="2000" dirty="0"/>
              <a:t> - hueber.de </a:t>
            </a:r>
          </a:p>
          <a:p>
            <a:r>
              <a:rPr lang="hr-HR" sz="2000" dirty="0"/>
              <a:t># Glas koncila - glas-koncila.hr </a:t>
            </a:r>
          </a:p>
          <a:p>
            <a:r>
              <a:rPr lang="hr-HR" sz="2000" dirty="0"/>
              <a:t># Profil </a:t>
            </a:r>
            <a:r>
              <a:rPr lang="hr-HR" sz="2000" dirty="0" err="1"/>
              <a:t>Klett</a:t>
            </a:r>
            <a:r>
              <a:rPr lang="hr-HR" sz="2000" dirty="0"/>
              <a:t> d.o.o. - profil-klett.hr </a:t>
            </a:r>
          </a:p>
          <a:p>
            <a:r>
              <a:rPr lang="hr-HR" sz="2000" dirty="0"/>
              <a:t># Alka </a:t>
            </a:r>
            <a:r>
              <a:rPr lang="hr-HR" sz="2000" dirty="0" err="1"/>
              <a:t>script</a:t>
            </a:r>
            <a:r>
              <a:rPr lang="hr-HR" sz="2000" dirty="0"/>
              <a:t> – mozaweb.com i mozabook.com </a:t>
            </a:r>
          </a:p>
          <a:p>
            <a:r>
              <a:rPr lang="hr-HR" sz="2000" dirty="0"/>
              <a:t># Školska knjiga - e-sfera.hr</a:t>
            </a:r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58" y="2590406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D34EA-86D6-4945-9811-2EF2A8E7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36" y="229589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Postavke pristupne točke (APN)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578F94-0E3F-4539-A9A1-4A8F754C9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85" y="889989"/>
            <a:ext cx="10394707" cy="4802187"/>
          </a:xfrm>
        </p:spPr>
        <p:txBody>
          <a:bodyPr>
            <a:noAutofit/>
          </a:bodyPr>
          <a:lstStyle/>
          <a:p>
            <a:r>
              <a:rPr lang="hr-HR" sz="2000" dirty="0"/>
              <a:t>Prije prvog povezivanja na Internet putem mobilne podatkovne mreže </a:t>
            </a:r>
          </a:p>
          <a:p>
            <a:pPr marL="0" indent="0">
              <a:buNone/>
            </a:pPr>
            <a:r>
              <a:rPr lang="hr-HR" sz="2000" dirty="0"/>
              <a:t>     provjerite je li odabrana </a:t>
            </a:r>
            <a:r>
              <a:rPr lang="hr-HR" sz="2000" b="1" dirty="0"/>
              <a:t>pristupna točka (APN) </a:t>
            </a:r>
            <a:r>
              <a:rPr lang="hr-HR" sz="2000" dirty="0"/>
              <a:t>naziva </a:t>
            </a:r>
          </a:p>
          <a:p>
            <a:pPr marL="0" indent="0">
              <a:buNone/>
            </a:pPr>
            <a:r>
              <a:rPr lang="hr-HR" sz="2000" i="1" dirty="0"/>
              <a:t>     „Internet – Škola za život”</a:t>
            </a:r>
          </a:p>
          <a:p>
            <a:pPr marL="0" indent="0">
              <a:buNone/>
            </a:pPr>
            <a:endParaRPr lang="hr-HR" sz="2000" i="1" dirty="0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dirty="0"/>
              <a:t>Koraci za aktivaciju pristupne točke: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hr-HR" altLang="sr-Latn-RS" sz="2000" dirty="0"/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sz="2000" dirty="0"/>
              <a:t>Postavke &gt; </a:t>
            </a:r>
            <a:r>
              <a:rPr lang="hr-HR" sz="2000" dirty="0"/>
              <a:t>Mreža i internet</a:t>
            </a:r>
            <a:r>
              <a:rPr lang="hr-HR" altLang="sr-Latn-RS" sz="2000" dirty="0"/>
              <a:t> &gt; </a:t>
            </a:r>
            <a:r>
              <a:rPr lang="hr-HR" sz="2000" dirty="0"/>
              <a:t>Mobilna mreže</a:t>
            </a:r>
            <a:r>
              <a:rPr lang="hr-HR" altLang="sr-Latn-RS" sz="2000" dirty="0"/>
              <a:t> &gt; Napredno &gt; </a:t>
            </a:r>
            <a:r>
              <a:rPr lang="hr-HR" sz="2000" dirty="0"/>
              <a:t>Pristupne točke </a:t>
            </a:r>
            <a:endParaRPr lang="hr-HR" altLang="sr-Latn-RS" sz="2000" dirty="0"/>
          </a:p>
          <a:p>
            <a:r>
              <a:rPr lang="hr-HR" sz="2000" dirty="0"/>
              <a:t>Ako nije označena </a:t>
            </a:r>
            <a:r>
              <a:rPr lang="hr-HR" sz="2000" b="1" dirty="0"/>
              <a:t>pristupna točka (APN)</a:t>
            </a:r>
            <a:r>
              <a:rPr lang="hr-HR" sz="2000" dirty="0"/>
              <a:t> </a:t>
            </a:r>
            <a:r>
              <a:rPr lang="hr-HR" sz="2000" i="1" dirty="0"/>
              <a:t>„Internet – Škola za život” </a:t>
            </a:r>
            <a:r>
              <a:rPr lang="hr-HR" sz="2000" dirty="0"/>
              <a:t>odaberite ju, budući da nenaplatne domene i 2 GB prometa možete koristiti samo ako koristite istu. </a:t>
            </a:r>
          </a:p>
          <a:p>
            <a:endParaRPr lang="hr-HR" sz="2000" dirty="0"/>
          </a:p>
          <a:p>
            <a:r>
              <a:rPr lang="hr-HR" sz="2000" dirty="0"/>
              <a:t>U slučaj da je APN ispravno odabran a ne možete se spojiti na internet otvorite postavke pristupne točke </a:t>
            </a:r>
            <a:r>
              <a:rPr lang="hr-HR" sz="2000" i="1" dirty="0"/>
              <a:t>„Internet – Škola za život” </a:t>
            </a:r>
            <a:r>
              <a:rPr lang="hr-HR" sz="2000" dirty="0"/>
              <a:t>te provjerite jeste li dobro upisali korisničko ime i lozinku</a:t>
            </a:r>
          </a:p>
        </p:txBody>
      </p:sp>
    </p:spTree>
    <p:extLst>
      <p:ext uri="{BB962C8B-B14F-4D97-AF65-F5344CB8AC3E}">
        <p14:creationId xmlns:p14="http://schemas.microsoft.com/office/powerpoint/2010/main" val="869162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781094"/>
              </p:ext>
            </p:extLst>
          </p:nvPr>
        </p:nvGraphicFramePr>
        <p:xfrm>
          <a:off x="4171950" y="537211"/>
          <a:ext cx="7573207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966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288" y="1763486"/>
            <a:ext cx="10668000" cy="4174176"/>
          </a:xfrm>
        </p:spPr>
        <p:txBody>
          <a:bodyPr>
            <a:noAutofit/>
          </a:bodyPr>
          <a:lstStyle/>
          <a:p>
            <a:pPr algn="just"/>
            <a:r>
              <a:rPr lang="hr-HR" sz="2000" dirty="0">
                <a:ea typeface="+mn-lt"/>
                <a:cs typeface="+mn-lt"/>
              </a:rPr>
              <a:t>Dinamiku korištenja tableta definirat će svaki učitelj ovisno o planiranom </a:t>
            </a:r>
          </a:p>
          <a:p>
            <a:pPr marL="0" indent="0" algn="just">
              <a:buNone/>
            </a:pPr>
            <a:r>
              <a:rPr lang="hr-HR" sz="2000" dirty="0">
                <a:ea typeface="+mn-lt"/>
                <a:cs typeface="+mn-lt"/>
              </a:rPr>
              <a:t>     nastavnom procesu</a:t>
            </a:r>
            <a:r>
              <a:rPr lang="hr-HR" sz="2000" dirty="0"/>
              <a:t> kako bi učenici pomoću tableta ostvarili odgojno-obrazovne ishode. 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endParaRPr lang="hr-HR" sz="2000" dirty="0"/>
          </a:p>
          <a:p>
            <a:pPr algn="just"/>
            <a:r>
              <a:rPr lang="hr-HR" altLang="sr-Latn-RS" sz="2000" dirty="0"/>
              <a:t>Učenik treba:</a:t>
            </a:r>
          </a:p>
          <a:p>
            <a:pPr lvl="1" algn="just"/>
            <a:r>
              <a:rPr lang="hr-HR" altLang="sr-Latn-RS" sz="2000" dirty="0"/>
              <a:t>u školu dolazi s tabletom </a:t>
            </a:r>
            <a:r>
              <a:rPr lang="hr-HR" altLang="sr-Latn-RS" sz="2000" b="1" dirty="0"/>
              <a:t>napunjene baterije </a:t>
            </a:r>
            <a:r>
              <a:rPr lang="hr-HR" altLang="sr-Latn-RS" sz="2000" dirty="0"/>
              <a:t>kako bi ga mogao </a:t>
            </a:r>
          </a:p>
          <a:p>
            <a:pPr marL="457200" lvl="1" indent="0" algn="just">
              <a:buNone/>
            </a:pPr>
            <a:r>
              <a:rPr lang="hr-HR" altLang="sr-Latn-RS" sz="2000" dirty="0"/>
              <a:t>    nesmetano koristiti na nastavi</a:t>
            </a:r>
          </a:p>
          <a:p>
            <a:pPr lvl="1" algn="just"/>
            <a:r>
              <a:rPr lang="hr-HR" altLang="sr-Latn-RS" sz="2000" dirty="0"/>
              <a:t>voditi brigu o čuvanju tableta i ne ostavljati ga bez nadzora</a:t>
            </a:r>
          </a:p>
          <a:p>
            <a:pPr lvl="1" algn="just"/>
            <a:r>
              <a:rPr lang="hr-HR" sz="2000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01" y="349262"/>
            <a:ext cx="8596668" cy="1320800"/>
          </a:xfrm>
        </p:spPr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201" y="1203799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</a:t>
            </a:r>
          </a:p>
          <a:p>
            <a:pPr marL="0" indent="0">
              <a:buNone/>
            </a:pPr>
            <a:r>
              <a:rPr lang="hr-HR" dirty="0"/>
              <a:t>     upravlja radom svih tableta i služi za zaštitu učenika i njihovih prava za vrijeme </a:t>
            </a:r>
          </a:p>
          <a:p>
            <a:pPr marL="0" indent="0">
              <a:buNone/>
            </a:pPr>
            <a:r>
              <a:rPr lang="hr-HR" dirty="0"/>
              <a:t>     korištenja tableta</a:t>
            </a:r>
          </a:p>
          <a:p>
            <a:endParaRPr lang="hr-HR" dirty="0"/>
          </a:p>
          <a:p>
            <a:r>
              <a:rPr lang="hr-HR" b="1" i="1" dirty="0"/>
              <a:t>Saša Špoljarić i Mihael Kivač</a:t>
            </a:r>
            <a:r>
              <a:rPr lang="hr-HR" dirty="0"/>
              <a:t>, učitelji Vjeronauka i Glazbene Kult., su osobe </a:t>
            </a:r>
            <a:r>
              <a:rPr lang="hr-HR" b="1" dirty="0"/>
              <a:t>zadužene za</a:t>
            </a:r>
          </a:p>
          <a:p>
            <a:r>
              <a:rPr lang="hr-HR" b="1" dirty="0"/>
              <a:t>Administriranje tableta u OŠ „Đuro Ester”, Koprivnica</a:t>
            </a:r>
          </a:p>
          <a:p>
            <a:endParaRPr lang="hr-HR" dirty="0"/>
          </a:p>
          <a:p>
            <a:r>
              <a:rPr lang="hr-HR" dirty="0"/>
              <a:t>u slučaju bilo kakvih nejasnoća ili poteškoća u vezi korištenja tableta </a:t>
            </a:r>
            <a:r>
              <a:rPr lang="hr-HR" b="1" dirty="0"/>
              <a:t>kontaktirajte administratore tableta  ISKLJUČIVO</a:t>
            </a:r>
            <a:r>
              <a:rPr lang="hr-HR" dirty="0"/>
              <a:t> putem e-maila: 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sasa.spoljaric@skole.hr</a:t>
            </a:r>
            <a:endParaRPr lang="hr-H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mihael.kivac@skole.hr</a:t>
            </a:r>
            <a:endParaRPr lang="hr-HR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dirty="0"/>
              <a:t>navodeći u naslovu poruke tekst: </a:t>
            </a:r>
            <a:r>
              <a:rPr lang="hr-HR" b="1" dirty="0"/>
              <a:t>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353" y="466627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569D27F8-8B20-48ED-A10A-C4E404A9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66" y="6312849"/>
            <a:ext cx="1482434" cy="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57B4919-0C6B-44A7-BDB9-CD09E855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007" y="-319426"/>
            <a:ext cx="7766936" cy="1646302"/>
          </a:xfrm>
        </p:spPr>
        <p:txBody>
          <a:bodyPr/>
          <a:lstStyle/>
          <a:p>
            <a:r>
              <a:rPr lang="hr-HR" dirty="0"/>
              <a:t>Zahvaljujemo na pažnji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9CBE7D1-D4B0-4A4B-91BC-37DF169954DC}"/>
              </a:ext>
            </a:extLst>
          </p:cNvPr>
          <p:cNvSpPr/>
          <p:nvPr/>
        </p:nvSpPr>
        <p:spPr>
          <a:xfrm>
            <a:off x="498764" y="1949331"/>
            <a:ext cx="99396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Saša Špoljarić, Mihael Kivač</a:t>
            </a:r>
          </a:p>
          <a:p>
            <a:pPr algn="ctr"/>
            <a:r>
              <a:rPr lang="hr-HR" sz="3600" dirty="0">
                <a:solidFill>
                  <a:schemeClr val="tx2"/>
                </a:solidFill>
              </a:rPr>
              <a:t>administratori tableta</a:t>
            </a:r>
          </a:p>
          <a:p>
            <a:pPr algn="ctr"/>
            <a:endParaRPr lang="en-US" sz="3600" dirty="0">
              <a:solidFill>
                <a:schemeClr val="tx2"/>
              </a:solidFill>
            </a:endParaRPr>
          </a:p>
          <a:p>
            <a:pPr algn="ctr"/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sasa.spoljaric@skole.hr</a:t>
            </a:r>
            <a:endParaRPr lang="hr-H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hr-H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mihael.kivac@skole.hr</a:t>
            </a:r>
            <a:endParaRPr lang="hr-H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hr-H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PREDLOŽAK PREZENTACIJE IZRADILA JE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VJERA BARBIR ALAVANJA</a:t>
            </a:r>
          </a:p>
          <a:p>
            <a:pPr algn="ctr"/>
            <a:endParaRPr lang="hr-H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tiskani udžbenik </a:t>
            </a: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vs. d</a:t>
            </a: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igitalni udžbenik </a:t>
            </a:r>
            <a:endParaRPr lang="hr-HR" altLang="sr-Latn-R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2EB62353-5F9F-4D48-AA81-5AB5D9AF9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9264" y="2410691"/>
            <a:ext cx="2946521" cy="359525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Digitalni udžbenik prati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tiskani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</a:rPr>
              <a:t>dio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 i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nteraktivne sadržaje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(video,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demonstracije)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omogućava rješavanje kvizova, zadataka  s trenutnom povratnom informacijom</a:t>
            </a:r>
            <a:endParaRPr lang="hr-HR" spc="-45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4D8061-8163-4250-B3A1-26AC210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8" y="1929776"/>
            <a:ext cx="3889585" cy="444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70AA20-6EB5-49ED-901B-2D9A192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5" y="1929776"/>
            <a:ext cx="4353080" cy="443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bilježnica  vs. digitalna bilježnica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2049">
            <a:extLst>
              <a:ext uri="{FF2B5EF4-FFF2-40B4-BE49-F238E27FC236}">
                <a16:creationId xmlns:a16="http://schemas.microsoft.com/office/drawing/2014/main" id="{3B57C17E-4153-4A19-BB5B-310F7BCA1DDC}"/>
              </a:ext>
            </a:extLst>
          </p:cNvPr>
          <p:cNvGrpSpPr/>
          <p:nvPr/>
        </p:nvGrpSpPr>
        <p:grpSpPr>
          <a:xfrm>
            <a:off x="674440" y="2163329"/>
            <a:ext cx="4043034" cy="3831727"/>
            <a:chOff x="0" y="0"/>
            <a:chExt cx="3355425" cy="2580645"/>
          </a:xfrm>
        </p:grpSpPr>
        <p:sp>
          <p:nvSpPr>
            <p:cNvPr id="9" name="Shape 3003">
              <a:extLst>
                <a:ext uri="{FF2B5EF4-FFF2-40B4-BE49-F238E27FC236}">
                  <a16:creationId xmlns:a16="http://schemas.microsoft.com/office/drawing/2014/main" id="{BEC35B36-3C01-491A-AA3F-BCF682A82C7D}"/>
                </a:ext>
              </a:extLst>
            </p:cNvPr>
            <p:cNvSpPr/>
            <p:nvPr/>
          </p:nvSpPr>
          <p:spPr>
            <a:xfrm>
              <a:off x="809596" y="0"/>
              <a:ext cx="372859" cy="45826"/>
            </a:xfrm>
            <a:custGeom>
              <a:avLst/>
              <a:gdLst/>
              <a:ahLst/>
              <a:cxnLst/>
              <a:rect l="0" t="0" r="0" b="0"/>
              <a:pathLst>
                <a:path w="372859" h="45826">
                  <a:moveTo>
                    <a:pt x="0" y="0"/>
                  </a:moveTo>
                  <a:lnTo>
                    <a:pt x="372859" y="0"/>
                  </a:lnTo>
                  <a:lnTo>
                    <a:pt x="372859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5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Shape 3004">
              <a:extLst>
                <a:ext uri="{FF2B5EF4-FFF2-40B4-BE49-F238E27FC236}">
                  <a16:creationId xmlns:a16="http://schemas.microsoft.com/office/drawing/2014/main" id="{78D81607-503B-4221-8A01-94CC0FCBC576}"/>
                </a:ext>
              </a:extLst>
            </p:cNvPr>
            <p:cNvSpPr/>
            <p:nvPr/>
          </p:nvSpPr>
          <p:spPr>
            <a:xfrm>
              <a:off x="436692" y="0"/>
              <a:ext cx="376012" cy="45826"/>
            </a:xfrm>
            <a:custGeom>
              <a:avLst/>
              <a:gdLst/>
              <a:ahLst/>
              <a:cxnLst/>
              <a:rect l="0" t="0" r="0" b="0"/>
              <a:pathLst>
                <a:path w="376012" h="45826">
                  <a:moveTo>
                    <a:pt x="0" y="0"/>
                  </a:moveTo>
                  <a:lnTo>
                    <a:pt x="376012" y="0"/>
                  </a:lnTo>
                  <a:lnTo>
                    <a:pt x="376012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99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43">
              <a:extLst>
                <a:ext uri="{FF2B5EF4-FFF2-40B4-BE49-F238E27FC236}">
                  <a16:creationId xmlns:a16="http://schemas.microsoft.com/office/drawing/2014/main" id="{134D8CEC-A852-42E4-9489-BCE059B140B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544"/>
              <a:ext cx="3355425" cy="2246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D7EDE1A-C077-4585-9E8E-DD8D207B0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535" y="2495903"/>
            <a:ext cx="6735129" cy="331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5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0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351" y="908426"/>
            <a:ext cx="9948553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b="1" dirty="0"/>
              <a:t>MZO</a:t>
            </a:r>
            <a:r>
              <a:rPr lang="hr-HR" sz="2000" dirty="0"/>
              <a:t> je nabavilo tablete za učenike </a:t>
            </a:r>
            <a:r>
              <a:rPr lang="hr-HR" sz="2000" i="1" dirty="0"/>
              <a:t>prvih, petih i sedmih razreda u šk. god. </a:t>
            </a:r>
          </a:p>
          <a:p>
            <a:pPr marL="0" indent="0">
              <a:buNone/>
            </a:pPr>
            <a:r>
              <a:rPr lang="hr-HR" sz="2000" i="1" dirty="0"/>
              <a:t>     2019./2020. </a:t>
            </a:r>
            <a:r>
              <a:rPr lang="hr-HR" sz="2000" dirty="0"/>
              <a:t>u sklopu </a:t>
            </a:r>
            <a:r>
              <a:rPr lang="hr-HR" sz="2000" b="1" dirty="0"/>
              <a:t>projekta CKR II – „Škola  za  život”</a:t>
            </a:r>
          </a:p>
          <a:p>
            <a:endParaRPr lang="hr-HR" sz="2000" b="1" dirty="0"/>
          </a:p>
          <a:p>
            <a:r>
              <a:rPr lang="hr-HR" sz="2000" b="1" dirty="0"/>
              <a:t>Škola </a:t>
            </a:r>
            <a:r>
              <a:rPr lang="hr-HR" sz="2000" dirty="0"/>
              <a:t>odlučuje o distribuciji i </a:t>
            </a:r>
            <a:r>
              <a:rPr lang="hr-HR" sz="2000" b="1" dirty="0"/>
              <a:t>načinu zaduživanja tableta u školi</a:t>
            </a:r>
          </a:p>
          <a:p>
            <a:endParaRPr lang="hr-HR" sz="2000" b="1" dirty="0"/>
          </a:p>
          <a:p>
            <a:r>
              <a:rPr lang="hr-HR" sz="2000" b="1" dirty="0"/>
              <a:t>Za učenike petih i sedmih razreda </a:t>
            </a:r>
            <a:r>
              <a:rPr lang="hr-HR" sz="2000" dirty="0"/>
              <a:t>planirano je individualno korištenje tableta te ih učenici mogu koristiti i u školi i kod kuće. U početku samo kod kuće.</a:t>
            </a:r>
          </a:p>
          <a:p>
            <a:endParaRPr lang="hr-HR" sz="2000" dirty="0"/>
          </a:p>
          <a:p>
            <a:r>
              <a:rPr lang="hr-HR" sz="2000" dirty="0">
                <a:ea typeface="+mn-lt"/>
                <a:cs typeface="+mn-lt"/>
              </a:rPr>
              <a:t>Škola će za ovu školsku godinu </a:t>
            </a:r>
            <a:r>
              <a:rPr lang="hr-HR" sz="2000" b="1" dirty="0">
                <a:ea typeface="+mn-lt"/>
                <a:cs typeface="+mn-lt"/>
              </a:rPr>
              <a:t>dati na korištenje </a:t>
            </a:r>
            <a:r>
              <a:rPr lang="hr-HR" sz="2000" dirty="0">
                <a:ea typeface="+mn-lt"/>
                <a:cs typeface="+mn-lt"/>
              </a:rPr>
              <a:t>tablete </a:t>
            </a:r>
            <a:r>
              <a:rPr lang="hr-HR" sz="2000" b="1" dirty="0">
                <a:ea typeface="+mn-lt"/>
                <a:cs typeface="+mn-lt"/>
              </a:rPr>
              <a:t>učenicima 5. i 7. razreda </a:t>
            </a:r>
            <a:r>
              <a:rPr lang="hr-HR" sz="2000" dirty="0">
                <a:ea typeface="+mn-lt"/>
                <a:cs typeface="+mn-lt"/>
              </a:rPr>
              <a:t>koji će ih </a:t>
            </a:r>
            <a:r>
              <a:rPr lang="hr-HR" sz="2000" b="1" dirty="0">
                <a:ea typeface="+mn-lt"/>
                <a:cs typeface="+mn-lt"/>
              </a:rPr>
              <a:t>koristiti više godina</a:t>
            </a:r>
            <a:r>
              <a:rPr lang="hr-HR" sz="2000" dirty="0">
                <a:ea typeface="+mn-lt"/>
                <a:cs typeface="+mn-lt"/>
              </a:rPr>
              <a:t> odnosno </a:t>
            </a:r>
            <a:r>
              <a:rPr lang="hr-HR" sz="2000" b="1" dirty="0">
                <a:ea typeface="+mn-lt"/>
                <a:cs typeface="+mn-lt"/>
              </a:rPr>
              <a:t>do kraja njihovog osnovnog obrazovanja</a:t>
            </a:r>
            <a:r>
              <a:rPr lang="hr-HR" sz="2000" dirty="0">
                <a:ea typeface="+mn-lt"/>
                <a:cs typeface="+mn-lt"/>
              </a:rPr>
              <a:t>. </a:t>
            </a:r>
          </a:p>
          <a:p>
            <a:endParaRPr lang="hr-HR" sz="2000" dirty="0">
              <a:ea typeface="+mn-lt"/>
              <a:cs typeface="+mn-lt"/>
            </a:endParaRPr>
          </a:p>
          <a:p>
            <a:r>
              <a:rPr lang="hr-HR" sz="2000" dirty="0"/>
              <a:t>Tableti koji su planirani za učenike prvih razreda ostaju u školi i koristi će ih na nastavi </a:t>
            </a:r>
            <a:r>
              <a:rPr lang="hr-HR" sz="2000" b="1" dirty="0">
                <a:ea typeface="+mn-lt"/>
                <a:cs typeface="+mn-lt"/>
              </a:rPr>
              <a:t>učenici od 1. do 4. razreda osnovne škole</a:t>
            </a:r>
            <a:r>
              <a:rPr lang="hr-HR" sz="2000" dirty="0">
                <a:ea typeface="+mn-lt"/>
                <a:cs typeface="+mn-lt"/>
              </a:rPr>
              <a:t> pod nadzorom učitelja, najčešće u grupnom radu </a:t>
            </a:r>
            <a:r>
              <a:rPr lang="hr-HR" sz="2000" b="1" dirty="0">
                <a:ea typeface="+mn-lt"/>
                <a:cs typeface="+mn-lt"/>
              </a:rPr>
              <a:t>u omjeru 4 učenika na 1 tablet</a:t>
            </a:r>
            <a:r>
              <a:rPr lang="hr-HR" sz="2000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96" y="5390216"/>
            <a:ext cx="2120900" cy="13255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36" y="44638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17184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94" y="662781"/>
            <a:ext cx="10763250" cy="4932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dirty="0"/>
              <a:t>Tableti su u vlasništvu škole</a:t>
            </a:r>
          </a:p>
          <a:p>
            <a:endParaRPr lang="hr-HR" sz="2000" dirty="0"/>
          </a:p>
          <a:p>
            <a:pPr algn="just"/>
            <a:r>
              <a:rPr lang="hr-HR" sz="2000" b="1" dirty="0"/>
              <a:t>Garancija</a:t>
            </a:r>
            <a:r>
              <a:rPr lang="hr-HR" sz="2000" dirty="0"/>
              <a:t> (u trajanju od 24 mjeseca) i ostali uvjeti u vezi servisiranja opreme </a:t>
            </a:r>
          </a:p>
          <a:p>
            <a:pPr marL="0" indent="0" algn="just">
              <a:buNone/>
            </a:pPr>
            <a:r>
              <a:rPr lang="hr-HR" sz="2000" dirty="0"/>
              <a:t>     određuju se ugovorom o nabavi s dobavljačem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/>
              <a:t>Roditelji </a:t>
            </a:r>
            <a:r>
              <a:rPr lang="hr-HR" sz="2000" dirty="0"/>
              <a:t>prilikom preuzimanja tableta potpisuju </a:t>
            </a:r>
            <a:r>
              <a:rPr lang="hr-HR" sz="2000" b="1" dirty="0"/>
              <a:t>revers</a:t>
            </a:r>
            <a:r>
              <a:rPr lang="hr-HR" sz="2000" dirty="0"/>
              <a:t> kojim se obvezuju da će im </a:t>
            </a:r>
          </a:p>
          <a:p>
            <a:pPr marL="0" indent="0" algn="just">
              <a:buNone/>
            </a:pPr>
            <a:r>
              <a:rPr lang="hr-HR" sz="2000" dirty="0"/>
              <a:t>     dijete čuvati i odgovorno se odnositi prema dobivenom uređaju, te će ga uščuvanog </a:t>
            </a:r>
          </a:p>
          <a:p>
            <a:pPr marL="0" indent="0" algn="just">
              <a:buNone/>
            </a:pPr>
            <a:r>
              <a:rPr lang="hr-HR" sz="2000" dirty="0"/>
              <a:t>      vratiti na kraju nastavne godine ili po prestanku statusa učenika u našoj školi. 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U slučaju da uređaj bude uništen, oštećen ili izgubljen, roditelji se obvezuju </a:t>
            </a:r>
          </a:p>
          <a:p>
            <a:pPr marL="0" indent="0" algn="just">
              <a:buNone/>
            </a:pPr>
            <a:r>
              <a:rPr lang="hr-HR" sz="2000" dirty="0"/>
              <a:t>     nadoknaditi štetu koju određuje ovlašteni servis ako oštećenja na tabletu </a:t>
            </a:r>
          </a:p>
          <a:p>
            <a:pPr marL="0" indent="0" algn="just">
              <a:buNone/>
            </a:pPr>
            <a:r>
              <a:rPr lang="hr-HR" sz="2000" dirty="0"/>
              <a:t>     nisu garancijom predviđena</a:t>
            </a:r>
          </a:p>
          <a:p>
            <a:pPr algn="just"/>
            <a:endParaRPr lang="hr-HR" sz="2000" dirty="0"/>
          </a:p>
          <a:p>
            <a:r>
              <a:rPr lang="hr-HR" sz="2000" b="1" dirty="0"/>
              <a:t>Maloprodajna cijena </a:t>
            </a:r>
            <a:r>
              <a:rPr lang="hr-HR" sz="2000" dirty="0"/>
              <a:t>ovoga tableta iznosi 1104,00 kuna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8128661" y="2351533"/>
            <a:ext cx="436052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643859" y="755171"/>
            <a:ext cx="273930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6F569-0BF5-45B3-96A0-317CF7A9C2D1}">
  <ds:schemaRefs>
    <ds:schemaRef ds:uri="http://schemas.microsoft.com/office/2006/metadata/properties"/>
    <ds:schemaRef ds:uri="http://schemas.microsoft.com/office/infopath/2007/PartnerControls"/>
    <ds:schemaRef ds:uri="6c570e8d-7079-4bb6-a7be-5bd290c56e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2431</Words>
  <Application>Microsoft Office PowerPoint</Application>
  <PresentationFormat>Široki zaslon</PresentationFormat>
  <Paragraphs>337</Paragraphs>
  <Slides>32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Wingdings</vt:lpstr>
      <vt:lpstr>Wingdings 3</vt:lpstr>
      <vt:lpstr>Tema sustava Office</vt:lpstr>
      <vt:lpstr>Faseta</vt:lpstr>
      <vt:lpstr> OŠ „ĐURO ESTER”, KOPRIVNICA Prezentaciju pripremili:  Saša Špoljarić, učitelj Katoličkog vjeronauka Mihael Kivač učitelj Glazbene kulture  </vt:lpstr>
      <vt:lpstr>Sadržaj:</vt:lpstr>
      <vt:lpstr>OPĆENITO O PROJEKTU Podrška provedbi Cjelovite kurikularne reforme Škola za život – faza II </vt:lpstr>
      <vt:lpstr>PowerPoint prezentacija</vt:lpstr>
      <vt:lpstr>tiskani udžbenik vs. digitalni udžbenik </vt:lpstr>
      <vt:lpstr>bilježnica  vs. digitalna bilježnica</vt:lpstr>
      <vt:lpstr>Zaduživanje tableta</vt:lpstr>
      <vt:lpstr>Postupci u slučaju gubitka ili oštećenja tableta</vt:lpstr>
      <vt:lpstr>PowerPoint prezentacija</vt:lpstr>
      <vt:lpstr>Tehničke specifikacije tablet računala</vt:lpstr>
      <vt:lpstr>PowerPoint prezentacija</vt:lpstr>
      <vt:lpstr>PowerPoint prezentacija</vt:lpstr>
      <vt:lpstr>Sadržaj kutije:</vt:lpstr>
      <vt:lpstr>PowerPoint prezentacija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Postavke pristupne točke (APN) </vt:lpstr>
      <vt:lpstr>PowerPoint prezentacija</vt:lpstr>
      <vt:lpstr>Savjeti za kvalitetno korištenje tableta</vt:lpstr>
      <vt:lpstr>Administrator tableta</vt:lpstr>
      <vt:lpstr>Zahvaljujemo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Prezentaciju pripremila: Vjera Barbir Alavanja, učiteljica Matematike i Informatike OŠ dr. Ante Starčevića u Zagrebu</dc:title>
  <dc:creator>Vjera Barbir Alavanja</dc:creator>
  <cp:keywords>Škola_za_život;tablet;administrator_tableta</cp:keywords>
  <cp:lastModifiedBy>Saša Špoljarić</cp:lastModifiedBy>
  <cp:revision>15</cp:revision>
  <dcterms:created xsi:type="dcterms:W3CDTF">2020-02-02T21:04:09Z</dcterms:created>
  <dcterms:modified xsi:type="dcterms:W3CDTF">2020-03-15T19:19:21Z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