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sldIdLst>
    <p:sldId id="256" r:id="rId2"/>
    <p:sldId id="262" r:id="rId3"/>
    <p:sldId id="257" r:id="rId4"/>
    <p:sldId id="259" r:id="rId5"/>
    <p:sldId id="258" r:id="rId6"/>
    <p:sldId id="260" r:id="rId7"/>
    <p:sldId id="261" r:id="rId8"/>
    <p:sldId id="265" r:id="rId9"/>
    <p:sldId id="266" r:id="rId10"/>
    <p:sldId id="267" r:id="rId11"/>
    <p:sldId id="263" r:id="rId12"/>
    <p:sldId id="264" r:id="rId13"/>
  </p:sldIdLst>
  <p:sldSz cx="9144000" cy="6858000" type="screen4x3"/>
  <p:notesSz cx="6858000" cy="9144000"/>
  <p:defaultTextStyle>
    <a:defPPr>
      <a:defRPr lang="sr-Latn-C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100" d="100"/>
          <a:sy n="100" d="100"/>
        </p:scale>
        <p:origin x="-1104" y="-8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Naslovni slajd">
    <p:bg>
      <p:bgRef idx="1001">
        <a:schemeClr val="bg1"/>
      </p:bgRef>
    </p:bg>
    <p:spTree>
      <p:nvGrpSpPr>
        <p:cNvPr id="1" name=""/>
        <p:cNvGrpSpPr/>
        <p:nvPr/>
      </p:nvGrpSpPr>
      <p:grpSpPr>
        <a:xfrm>
          <a:off x="0" y="0"/>
          <a:ext cx="0" cy="0"/>
          <a:chOff x="0" y="0"/>
          <a:chExt cx="0" cy="0"/>
        </a:xfrm>
      </p:grpSpPr>
      <p:sp>
        <p:nvSpPr>
          <p:cNvPr id="8" name="Naslov 7"/>
          <p:cNvSpPr>
            <a:spLocks noGrp="1"/>
          </p:cNvSpPr>
          <p:nvPr>
            <p:ph type="ctrTitle"/>
          </p:nvPr>
        </p:nvSpPr>
        <p:spPr>
          <a:xfrm>
            <a:off x="2286000" y="3124200"/>
            <a:ext cx="6172200" cy="1894362"/>
          </a:xfrm>
        </p:spPr>
        <p:txBody>
          <a:bodyPr/>
          <a:lstStyle>
            <a:lvl1pPr>
              <a:defRPr b="1"/>
            </a:lvl1pPr>
          </a:lstStyle>
          <a:p>
            <a:r>
              <a:rPr kumimoji="0" lang="hr-HR" smtClean="0"/>
              <a:t>Kliknite da biste uredili stil naslova matrice</a:t>
            </a:r>
            <a:endParaRPr kumimoji="0" lang="en-US"/>
          </a:p>
        </p:txBody>
      </p:sp>
      <p:sp>
        <p:nvSpPr>
          <p:cNvPr id="9" name="Podnaslov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hr-HR" smtClean="0"/>
              <a:t>Kliknite da biste uredili stil podnaslova matrice</a:t>
            </a:r>
            <a:endParaRPr kumimoji="0" lang="en-US"/>
          </a:p>
        </p:txBody>
      </p:sp>
      <p:sp>
        <p:nvSpPr>
          <p:cNvPr id="28" name="Rezervirano mjesto datuma 27"/>
          <p:cNvSpPr>
            <a:spLocks noGrp="1"/>
          </p:cNvSpPr>
          <p:nvPr>
            <p:ph type="dt" sz="half" idx="10"/>
          </p:nvPr>
        </p:nvSpPr>
        <p:spPr bwMode="auto">
          <a:xfrm rot="5400000">
            <a:off x="7764621" y="1174097"/>
            <a:ext cx="2286000" cy="381000"/>
          </a:xfrm>
        </p:spPr>
        <p:txBody>
          <a:bodyPr/>
          <a:lstStyle/>
          <a:p>
            <a:fld id="{FDC1A071-2A74-455A-A49A-8BB21E4AC2F6}" type="datetimeFigureOut">
              <a:rPr lang="sr-Latn-CS" smtClean="0"/>
              <a:pPr/>
              <a:t>8.3.2013</a:t>
            </a:fld>
            <a:endParaRPr lang="hr-HR"/>
          </a:p>
        </p:txBody>
      </p:sp>
      <p:sp>
        <p:nvSpPr>
          <p:cNvPr id="17" name="Rezervirano mjesto podnožja 16"/>
          <p:cNvSpPr>
            <a:spLocks noGrp="1"/>
          </p:cNvSpPr>
          <p:nvPr>
            <p:ph type="ftr" sz="quarter" idx="11"/>
          </p:nvPr>
        </p:nvSpPr>
        <p:spPr bwMode="auto">
          <a:xfrm rot="5400000">
            <a:off x="7077269" y="4181669"/>
            <a:ext cx="3657600" cy="384048"/>
          </a:xfrm>
        </p:spPr>
        <p:txBody>
          <a:bodyPr/>
          <a:lstStyle/>
          <a:p>
            <a:endParaRPr lang="hr-HR"/>
          </a:p>
        </p:txBody>
      </p:sp>
      <p:sp>
        <p:nvSpPr>
          <p:cNvPr id="10" name="Pravokutnik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Pravokutnik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Pravokutnik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Pravokutnik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avni poveznik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avni poveznik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Ravni poveznik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Ravni poveznik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Ravni poveznik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Ravni poveznik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Pravokutnik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Elipsa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Elipsa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Elipsa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Elipsa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Elipsa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Rezervirano mjesto broja slajda 28"/>
          <p:cNvSpPr>
            <a:spLocks noGrp="1"/>
          </p:cNvSpPr>
          <p:nvPr>
            <p:ph type="sldNum" sz="quarter" idx="12"/>
          </p:nvPr>
        </p:nvSpPr>
        <p:spPr bwMode="auto">
          <a:xfrm>
            <a:off x="1325544" y="4928702"/>
            <a:ext cx="609600" cy="517524"/>
          </a:xfrm>
        </p:spPr>
        <p:txBody>
          <a:bodyPr/>
          <a:lstStyle/>
          <a:p>
            <a:fld id="{6FDD72BF-B849-4E00-8E72-529104776363}" type="slidenum">
              <a:rPr lang="hr-HR" smtClean="0"/>
              <a:pPr/>
              <a:t>‹#›</a:t>
            </a:fld>
            <a:endParaRPr lang="hr-H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slov i okomiti tekst">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kumimoji="0" lang="hr-HR" smtClean="0"/>
              <a:t>Kliknite da biste uredili stil naslova matrice</a:t>
            </a:r>
            <a:endParaRPr kumimoji="0" lang="en-US"/>
          </a:p>
        </p:txBody>
      </p:sp>
      <p:sp>
        <p:nvSpPr>
          <p:cNvPr id="3" name="Rezervirano mjesto okomitog teksta 2"/>
          <p:cNvSpPr>
            <a:spLocks noGrp="1"/>
          </p:cNvSpPr>
          <p:nvPr>
            <p:ph type="body" orient="vert" idx="1"/>
          </p:nvPr>
        </p:nvSpPr>
        <p:spPr/>
        <p:txBody>
          <a:bodyPr vert="eaVert"/>
          <a:lstStyle/>
          <a:p>
            <a:pPr lvl="0" eaLnBrk="1" latinLnBrk="0" hangingPunct="1"/>
            <a:r>
              <a:rPr lang="hr-HR" smtClean="0"/>
              <a:t>Kliknite da biste uredili stilove teksta matrice</a:t>
            </a:r>
          </a:p>
          <a:p>
            <a:pPr lvl="1" eaLnBrk="1" latinLnBrk="0" hangingPunct="1"/>
            <a:r>
              <a:rPr lang="hr-HR" smtClean="0"/>
              <a:t>Druga razina</a:t>
            </a:r>
          </a:p>
          <a:p>
            <a:pPr lvl="2" eaLnBrk="1" latinLnBrk="0" hangingPunct="1"/>
            <a:r>
              <a:rPr lang="hr-HR" smtClean="0"/>
              <a:t>Treća razina</a:t>
            </a:r>
          </a:p>
          <a:p>
            <a:pPr lvl="3" eaLnBrk="1" latinLnBrk="0" hangingPunct="1"/>
            <a:r>
              <a:rPr lang="hr-HR" smtClean="0"/>
              <a:t>Četvrta razina</a:t>
            </a:r>
          </a:p>
          <a:p>
            <a:pPr lvl="4" eaLnBrk="1" latinLnBrk="0" hangingPunct="1"/>
            <a:r>
              <a:rPr lang="hr-HR" smtClean="0"/>
              <a:t>Peta razina</a:t>
            </a:r>
            <a:endParaRPr kumimoji="0" lang="en-US"/>
          </a:p>
        </p:txBody>
      </p:sp>
      <p:sp>
        <p:nvSpPr>
          <p:cNvPr id="4" name="Rezervirano mjesto datuma 3"/>
          <p:cNvSpPr>
            <a:spLocks noGrp="1"/>
          </p:cNvSpPr>
          <p:nvPr>
            <p:ph type="dt" sz="half" idx="10"/>
          </p:nvPr>
        </p:nvSpPr>
        <p:spPr/>
        <p:txBody>
          <a:bodyPr/>
          <a:lstStyle/>
          <a:p>
            <a:fld id="{FDC1A071-2A74-455A-A49A-8BB21E4AC2F6}" type="datetimeFigureOut">
              <a:rPr lang="sr-Latn-CS" smtClean="0"/>
              <a:pPr/>
              <a:t>8.3.2013</a:t>
            </a:fld>
            <a:endParaRPr lang="hr-HR"/>
          </a:p>
        </p:txBody>
      </p:sp>
      <p:sp>
        <p:nvSpPr>
          <p:cNvPr id="5" name="Rezervirano mjesto podnožja 4"/>
          <p:cNvSpPr>
            <a:spLocks noGrp="1"/>
          </p:cNvSpPr>
          <p:nvPr>
            <p:ph type="ftr" sz="quarter" idx="11"/>
          </p:nvPr>
        </p:nvSpPr>
        <p:spPr/>
        <p:txBody>
          <a:bodyPr/>
          <a:lstStyle/>
          <a:p>
            <a:endParaRPr lang="hr-HR"/>
          </a:p>
        </p:txBody>
      </p:sp>
      <p:sp>
        <p:nvSpPr>
          <p:cNvPr id="6" name="Rezervirano mjesto broja slajda 5"/>
          <p:cNvSpPr>
            <a:spLocks noGrp="1"/>
          </p:cNvSpPr>
          <p:nvPr>
            <p:ph type="sldNum" sz="quarter" idx="12"/>
          </p:nvPr>
        </p:nvSpPr>
        <p:spPr/>
        <p:txBody>
          <a:bodyPr/>
          <a:lstStyle/>
          <a:p>
            <a:fld id="{6FDD72BF-B849-4E00-8E72-529104776363}" type="slidenum">
              <a:rPr lang="hr-HR" smtClean="0"/>
              <a:pPr/>
              <a:t>‹#›</a:t>
            </a:fld>
            <a:endParaRPr lang="hr-H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Okomiti naslov i tekst">
    <p:spTree>
      <p:nvGrpSpPr>
        <p:cNvPr id="1" name=""/>
        <p:cNvGrpSpPr/>
        <p:nvPr/>
      </p:nvGrpSpPr>
      <p:grpSpPr>
        <a:xfrm>
          <a:off x="0" y="0"/>
          <a:ext cx="0" cy="0"/>
          <a:chOff x="0" y="0"/>
          <a:chExt cx="0" cy="0"/>
        </a:xfrm>
      </p:grpSpPr>
      <p:sp>
        <p:nvSpPr>
          <p:cNvPr id="2" name="Okomiti naslov 1"/>
          <p:cNvSpPr>
            <a:spLocks noGrp="1"/>
          </p:cNvSpPr>
          <p:nvPr>
            <p:ph type="title" orient="vert"/>
          </p:nvPr>
        </p:nvSpPr>
        <p:spPr>
          <a:xfrm>
            <a:off x="6629400" y="274639"/>
            <a:ext cx="1676400" cy="5851525"/>
          </a:xfrm>
        </p:spPr>
        <p:txBody>
          <a:bodyPr vert="eaVert"/>
          <a:lstStyle/>
          <a:p>
            <a:r>
              <a:rPr kumimoji="0" lang="hr-HR" smtClean="0"/>
              <a:t>Kliknite da biste uredili stil naslova matrice</a:t>
            </a:r>
            <a:endParaRPr kumimoji="0" lang="en-US"/>
          </a:p>
        </p:txBody>
      </p:sp>
      <p:sp>
        <p:nvSpPr>
          <p:cNvPr id="3" name="Rezervirano mjesto okomitog teksta 2"/>
          <p:cNvSpPr>
            <a:spLocks noGrp="1"/>
          </p:cNvSpPr>
          <p:nvPr>
            <p:ph type="body" orient="vert" idx="1"/>
          </p:nvPr>
        </p:nvSpPr>
        <p:spPr>
          <a:xfrm>
            <a:off x="457200" y="274638"/>
            <a:ext cx="6019800" cy="5851525"/>
          </a:xfrm>
        </p:spPr>
        <p:txBody>
          <a:bodyPr vert="eaVert"/>
          <a:lstStyle/>
          <a:p>
            <a:pPr lvl="0" eaLnBrk="1" latinLnBrk="0" hangingPunct="1"/>
            <a:r>
              <a:rPr lang="hr-HR" smtClean="0"/>
              <a:t>Kliknite da biste uredili stilove teksta matrice</a:t>
            </a:r>
          </a:p>
          <a:p>
            <a:pPr lvl="1" eaLnBrk="1" latinLnBrk="0" hangingPunct="1"/>
            <a:r>
              <a:rPr lang="hr-HR" smtClean="0"/>
              <a:t>Druga razina</a:t>
            </a:r>
          </a:p>
          <a:p>
            <a:pPr lvl="2" eaLnBrk="1" latinLnBrk="0" hangingPunct="1"/>
            <a:r>
              <a:rPr lang="hr-HR" smtClean="0"/>
              <a:t>Treća razina</a:t>
            </a:r>
          </a:p>
          <a:p>
            <a:pPr lvl="3" eaLnBrk="1" latinLnBrk="0" hangingPunct="1"/>
            <a:r>
              <a:rPr lang="hr-HR" smtClean="0"/>
              <a:t>Četvrta razina</a:t>
            </a:r>
          </a:p>
          <a:p>
            <a:pPr lvl="4" eaLnBrk="1" latinLnBrk="0" hangingPunct="1"/>
            <a:r>
              <a:rPr lang="hr-HR" smtClean="0"/>
              <a:t>Peta razina</a:t>
            </a:r>
            <a:endParaRPr kumimoji="0" lang="en-US"/>
          </a:p>
        </p:txBody>
      </p:sp>
      <p:sp>
        <p:nvSpPr>
          <p:cNvPr id="4" name="Rezervirano mjesto datuma 3"/>
          <p:cNvSpPr>
            <a:spLocks noGrp="1"/>
          </p:cNvSpPr>
          <p:nvPr>
            <p:ph type="dt" sz="half" idx="10"/>
          </p:nvPr>
        </p:nvSpPr>
        <p:spPr/>
        <p:txBody>
          <a:bodyPr/>
          <a:lstStyle/>
          <a:p>
            <a:fld id="{FDC1A071-2A74-455A-A49A-8BB21E4AC2F6}" type="datetimeFigureOut">
              <a:rPr lang="sr-Latn-CS" smtClean="0"/>
              <a:pPr/>
              <a:t>8.3.2013</a:t>
            </a:fld>
            <a:endParaRPr lang="hr-HR"/>
          </a:p>
        </p:txBody>
      </p:sp>
      <p:sp>
        <p:nvSpPr>
          <p:cNvPr id="5" name="Rezervirano mjesto podnožja 4"/>
          <p:cNvSpPr>
            <a:spLocks noGrp="1"/>
          </p:cNvSpPr>
          <p:nvPr>
            <p:ph type="ftr" sz="quarter" idx="11"/>
          </p:nvPr>
        </p:nvSpPr>
        <p:spPr/>
        <p:txBody>
          <a:bodyPr/>
          <a:lstStyle/>
          <a:p>
            <a:endParaRPr lang="hr-HR"/>
          </a:p>
        </p:txBody>
      </p:sp>
      <p:sp>
        <p:nvSpPr>
          <p:cNvPr id="6" name="Rezervirano mjesto broja slajda 5"/>
          <p:cNvSpPr>
            <a:spLocks noGrp="1"/>
          </p:cNvSpPr>
          <p:nvPr>
            <p:ph type="sldNum" sz="quarter" idx="12"/>
          </p:nvPr>
        </p:nvSpPr>
        <p:spPr/>
        <p:txBody>
          <a:bodyPr/>
          <a:lstStyle/>
          <a:p>
            <a:fld id="{6FDD72BF-B849-4E00-8E72-529104776363}" type="slidenum">
              <a:rPr lang="hr-HR" smtClean="0"/>
              <a:pPr/>
              <a:t>‹#›</a:t>
            </a:fld>
            <a:endParaRPr lang="hr-H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 sadržaj">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kumimoji="0" lang="hr-HR" smtClean="0"/>
              <a:t>Kliknite da biste uredili stil naslova matrice</a:t>
            </a:r>
            <a:endParaRPr kumimoji="0" lang="en-US"/>
          </a:p>
        </p:txBody>
      </p:sp>
      <p:sp>
        <p:nvSpPr>
          <p:cNvPr id="8" name="Rezervirano mjesto sadržaja 7"/>
          <p:cNvSpPr>
            <a:spLocks noGrp="1"/>
          </p:cNvSpPr>
          <p:nvPr>
            <p:ph sz="quarter" idx="1"/>
          </p:nvPr>
        </p:nvSpPr>
        <p:spPr>
          <a:xfrm>
            <a:off x="457200" y="1600200"/>
            <a:ext cx="7467600" cy="4873752"/>
          </a:xfrm>
        </p:spPr>
        <p:txBody>
          <a:bodyPr/>
          <a:lstStyle/>
          <a:p>
            <a:pPr lvl="0" eaLnBrk="1" latinLnBrk="0" hangingPunct="1"/>
            <a:r>
              <a:rPr lang="hr-HR" smtClean="0"/>
              <a:t>Kliknite da biste uredili stilove teksta matrice</a:t>
            </a:r>
          </a:p>
          <a:p>
            <a:pPr lvl="1" eaLnBrk="1" latinLnBrk="0" hangingPunct="1"/>
            <a:r>
              <a:rPr lang="hr-HR" smtClean="0"/>
              <a:t>Druga razina</a:t>
            </a:r>
          </a:p>
          <a:p>
            <a:pPr lvl="2" eaLnBrk="1" latinLnBrk="0" hangingPunct="1"/>
            <a:r>
              <a:rPr lang="hr-HR" smtClean="0"/>
              <a:t>Treća razina</a:t>
            </a:r>
          </a:p>
          <a:p>
            <a:pPr lvl="3" eaLnBrk="1" latinLnBrk="0" hangingPunct="1"/>
            <a:r>
              <a:rPr lang="hr-HR" smtClean="0"/>
              <a:t>Četvrta razina</a:t>
            </a:r>
          </a:p>
          <a:p>
            <a:pPr lvl="4" eaLnBrk="1" latinLnBrk="0" hangingPunct="1"/>
            <a:r>
              <a:rPr lang="hr-HR" smtClean="0"/>
              <a:t>Peta razina</a:t>
            </a:r>
            <a:endParaRPr kumimoji="0" lang="en-US"/>
          </a:p>
        </p:txBody>
      </p:sp>
      <p:sp>
        <p:nvSpPr>
          <p:cNvPr id="7" name="Rezervirano mjesto datuma 6"/>
          <p:cNvSpPr>
            <a:spLocks noGrp="1"/>
          </p:cNvSpPr>
          <p:nvPr>
            <p:ph type="dt" sz="half" idx="14"/>
          </p:nvPr>
        </p:nvSpPr>
        <p:spPr/>
        <p:txBody>
          <a:bodyPr rtlCol="0"/>
          <a:lstStyle/>
          <a:p>
            <a:fld id="{FDC1A071-2A74-455A-A49A-8BB21E4AC2F6}" type="datetimeFigureOut">
              <a:rPr lang="sr-Latn-CS" smtClean="0"/>
              <a:pPr/>
              <a:t>8.3.2013</a:t>
            </a:fld>
            <a:endParaRPr lang="hr-HR"/>
          </a:p>
        </p:txBody>
      </p:sp>
      <p:sp>
        <p:nvSpPr>
          <p:cNvPr id="9" name="Rezervirano mjesto broja slajda 8"/>
          <p:cNvSpPr>
            <a:spLocks noGrp="1"/>
          </p:cNvSpPr>
          <p:nvPr>
            <p:ph type="sldNum" sz="quarter" idx="15"/>
          </p:nvPr>
        </p:nvSpPr>
        <p:spPr/>
        <p:txBody>
          <a:bodyPr rtlCol="0"/>
          <a:lstStyle/>
          <a:p>
            <a:fld id="{6FDD72BF-B849-4E00-8E72-529104776363}" type="slidenum">
              <a:rPr lang="hr-HR" smtClean="0"/>
              <a:pPr/>
              <a:t>‹#›</a:t>
            </a:fld>
            <a:endParaRPr lang="hr-HR"/>
          </a:p>
        </p:txBody>
      </p:sp>
      <p:sp>
        <p:nvSpPr>
          <p:cNvPr id="10" name="Rezervirano mjesto podnožja 9"/>
          <p:cNvSpPr>
            <a:spLocks noGrp="1"/>
          </p:cNvSpPr>
          <p:nvPr>
            <p:ph type="ftr" sz="quarter" idx="16"/>
          </p:nvPr>
        </p:nvSpPr>
        <p:spPr/>
        <p:txBody>
          <a:bodyPr rtlCol="0"/>
          <a:lstStyle/>
          <a:p>
            <a:endParaRPr lang="hr-H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Zaglavlje odjeljka">
    <p:bg>
      <p:bgRef idx="1001">
        <a:schemeClr val="bg2"/>
      </p:bgRef>
    </p:bg>
    <p:spTree>
      <p:nvGrpSpPr>
        <p:cNvPr id="1" name=""/>
        <p:cNvGrpSpPr/>
        <p:nvPr/>
      </p:nvGrpSpPr>
      <p:grpSpPr>
        <a:xfrm>
          <a:off x="0" y="0"/>
          <a:ext cx="0" cy="0"/>
          <a:chOff x="0" y="0"/>
          <a:chExt cx="0" cy="0"/>
        </a:xfrm>
      </p:grpSpPr>
      <p:sp>
        <p:nvSpPr>
          <p:cNvPr id="2" name="Naslov 1"/>
          <p:cNvSpPr>
            <a:spLocks noGrp="1"/>
          </p:cNvSpPr>
          <p:nvPr>
            <p:ph type="title"/>
          </p:nvPr>
        </p:nvSpPr>
        <p:spPr>
          <a:xfrm>
            <a:off x="2286000" y="2895600"/>
            <a:ext cx="6172200" cy="2053590"/>
          </a:xfrm>
        </p:spPr>
        <p:txBody>
          <a:bodyPr/>
          <a:lstStyle>
            <a:lvl1pPr algn="l">
              <a:buNone/>
              <a:defRPr sz="3000" b="1" cap="small" baseline="0"/>
            </a:lvl1pPr>
          </a:lstStyle>
          <a:p>
            <a:r>
              <a:rPr kumimoji="0" lang="hr-HR" smtClean="0"/>
              <a:t>Kliknite da biste uredili stil naslova matrice</a:t>
            </a:r>
            <a:endParaRPr kumimoji="0" lang="en-US"/>
          </a:p>
        </p:txBody>
      </p:sp>
      <p:sp>
        <p:nvSpPr>
          <p:cNvPr id="3" name="Rezervirano mjesto teksta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hr-HR" smtClean="0"/>
              <a:t>Kliknite da biste uredili stilove teksta matrice</a:t>
            </a:r>
          </a:p>
        </p:txBody>
      </p:sp>
      <p:sp>
        <p:nvSpPr>
          <p:cNvPr id="4" name="Rezervirano mjesto datuma 3"/>
          <p:cNvSpPr>
            <a:spLocks noGrp="1"/>
          </p:cNvSpPr>
          <p:nvPr>
            <p:ph type="dt" sz="half" idx="10"/>
          </p:nvPr>
        </p:nvSpPr>
        <p:spPr bwMode="auto">
          <a:xfrm rot="5400000">
            <a:off x="7763256" y="1170432"/>
            <a:ext cx="2286000" cy="381000"/>
          </a:xfrm>
        </p:spPr>
        <p:txBody>
          <a:bodyPr/>
          <a:lstStyle/>
          <a:p>
            <a:fld id="{FDC1A071-2A74-455A-A49A-8BB21E4AC2F6}" type="datetimeFigureOut">
              <a:rPr lang="sr-Latn-CS" smtClean="0"/>
              <a:pPr/>
              <a:t>8.3.2013</a:t>
            </a:fld>
            <a:endParaRPr lang="hr-HR"/>
          </a:p>
        </p:txBody>
      </p:sp>
      <p:sp>
        <p:nvSpPr>
          <p:cNvPr id="5" name="Rezervirano mjesto podnožja 4"/>
          <p:cNvSpPr>
            <a:spLocks noGrp="1"/>
          </p:cNvSpPr>
          <p:nvPr>
            <p:ph type="ftr" sz="quarter" idx="11"/>
          </p:nvPr>
        </p:nvSpPr>
        <p:spPr bwMode="auto">
          <a:xfrm rot="5400000">
            <a:off x="7077456" y="4178808"/>
            <a:ext cx="3657600" cy="384048"/>
          </a:xfrm>
        </p:spPr>
        <p:txBody>
          <a:bodyPr/>
          <a:lstStyle/>
          <a:p>
            <a:endParaRPr lang="hr-HR"/>
          </a:p>
        </p:txBody>
      </p:sp>
      <p:sp>
        <p:nvSpPr>
          <p:cNvPr id="9" name="Pravokutnik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Pravokutnik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Pravokutnik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Pravokutnik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avni poveznik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Ravni poveznik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Ravni poveznik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Ravni poveznik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Ravni poveznik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Pravokutnik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Elipsa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Elipsa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Elipsa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Elipsa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Elipsa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Ravni poveznik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Rezervirano mjesto broja slajda 5"/>
          <p:cNvSpPr>
            <a:spLocks noGrp="1"/>
          </p:cNvSpPr>
          <p:nvPr>
            <p:ph type="sldNum" sz="quarter" idx="12"/>
          </p:nvPr>
        </p:nvSpPr>
        <p:spPr bwMode="auto">
          <a:xfrm>
            <a:off x="1340616" y="4928702"/>
            <a:ext cx="609600" cy="517524"/>
          </a:xfrm>
        </p:spPr>
        <p:txBody>
          <a:bodyPr/>
          <a:lstStyle/>
          <a:p>
            <a:fld id="{6FDD72BF-B849-4E00-8E72-529104776363}" type="slidenum">
              <a:rPr lang="hr-HR" smtClean="0"/>
              <a:pPr/>
              <a:t>‹#›</a:t>
            </a:fld>
            <a:endParaRPr lang="hr-H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sadržaja">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kumimoji="0" lang="hr-HR" smtClean="0"/>
              <a:t>Kliknite da biste uredili stil naslova matrice</a:t>
            </a:r>
            <a:endParaRPr kumimoji="0" lang="en-US"/>
          </a:p>
        </p:txBody>
      </p:sp>
      <p:sp>
        <p:nvSpPr>
          <p:cNvPr id="5" name="Rezervirano mjesto datuma 4"/>
          <p:cNvSpPr>
            <a:spLocks noGrp="1"/>
          </p:cNvSpPr>
          <p:nvPr>
            <p:ph type="dt" sz="half" idx="10"/>
          </p:nvPr>
        </p:nvSpPr>
        <p:spPr/>
        <p:txBody>
          <a:bodyPr/>
          <a:lstStyle/>
          <a:p>
            <a:fld id="{FDC1A071-2A74-455A-A49A-8BB21E4AC2F6}" type="datetimeFigureOut">
              <a:rPr lang="sr-Latn-CS" smtClean="0"/>
              <a:pPr/>
              <a:t>8.3.2013</a:t>
            </a:fld>
            <a:endParaRPr lang="hr-HR"/>
          </a:p>
        </p:txBody>
      </p:sp>
      <p:sp>
        <p:nvSpPr>
          <p:cNvPr id="6" name="Rezervirano mjesto podnožja 5"/>
          <p:cNvSpPr>
            <a:spLocks noGrp="1"/>
          </p:cNvSpPr>
          <p:nvPr>
            <p:ph type="ftr" sz="quarter" idx="11"/>
          </p:nvPr>
        </p:nvSpPr>
        <p:spPr/>
        <p:txBody>
          <a:bodyPr/>
          <a:lstStyle/>
          <a:p>
            <a:endParaRPr lang="hr-HR"/>
          </a:p>
        </p:txBody>
      </p:sp>
      <p:sp>
        <p:nvSpPr>
          <p:cNvPr id="7" name="Rezervirano mjesto broja slajda 6"/>
          <p:cNvSpPr>
            <a:spLocks noGrp="1"/>
          </p:cNvSpPr>
          <p:nvPr>
            <p:ph type="sldNum" sz="quarter" idx="12"/>
          </p:nvPr>
        </p:nvSpPr>
        <p:spPr/>
        <p:txBody>
          <a:bodyPr/>
          <a:lstStyle/>
          <a:p>
            <a:fld id="{6FDD72BF-B849-4E00-8E72-529104776363}" type="slidenum">
              <a:rPr lang="hr-HR" smtClean="0"/>
              <a:pPr/>
              <a:t>‹#›</a:t>
            </a:fld>
            <a:endParaRPr lang="hr-HR"/>
          </a:p>
        </p:txBody>
      </p:sp>
      <p:sp>
        <p:nvSpPr>
          <p:cNvPr id="9" name="Rezervirano mjesto sadržaja 8"/>
          <p:cNvSpPr>
            <a:spLocks noGrp="1"/>
          </p:cNvSpPr>
          <p:nvPr>
            <p:ph sz="quarter" idx="1"/>
          </p:nvPr>
        </p:nvSpPr>
        <p:spPr>
          <a:xfrm>
            <a:off x="457200" y="1600200"/>
            <a:ext cx="3657600" cy="4572000"/>
          </a:xfrm>
        </p:spPr>
        <p:txBody>
          <a:bodyPr/>
          <a:lstStyle/>
          <a:p>
            <a:pPr lvl="0" eaLnBrk="1" latinLnBrk="0" hangingPunct="1"/>
            <a:r>
              <a:rPr lang="hr-HR" smtClean="0"/>
              <a:t>Kliknite da biste uredili stilove teksta matrice</a:t>
            </a:r>
          </a:p>
          <a:p>
            <a:pPr lvl="1" eaLnBrk="1" latinLnBrk="0" hangingPunct="1"/>
            <a:r>
              <a:rPr lang="hr-HR" smtClean="0"/>
              <a:t>Druga razina</a:t>
            </a:r>
          </a:p>
          <a:p>
            <a:pPr lvl="2" eaLnBrk="1" latinLnBrk="0" hangingPunct="1"/>
            <a:r>
              <a:rPr lang="hr-HR" smtClean="0"/>
              <a:t>Treća razina</a:t>
            </a:r>
          </a:p>
          <a:p>
            <a:pPr lvl="3" eaLnBrk="1" latinLnBrk="0" hangingPunct="1"/>
            <a:r>
              <a:rPr lang="hr-HR" smtClean="0"/>
              <a:t>Četvrta razina</a:t>
            </a:r>
          </a:p>
          <a:p>
            <a:pPr lvl="4" eaLnBrk="1" latinLnBrk="0" hangingPunct="1"/>
            <a:r>
              <a:rPr lang="hr-HR" smtClean="0"/>
              <a:t>Peta razina</a:t>
            </a:r>
            <a:endParaRPr kumimoji="0" lang="en-US"/>
          </a:p>
        </p:txBody>
      </p:sp>
      <p:sp>
        <p:nvSpPr>
          <p:cNvPr id="11" name="Rezervirano mjesto sadržaja 10"/>
          <p:cNvSpPr>
            <a:spLocks noGrp="1"/>
          </p:cNvSpPr>
          <p:nvPr>
            <p:ph sz="quarter" idx="2"/>
          </p:nvPr>
        </p:nvSpPr>
        <p:spPr>
          <a:xfrm>
            <a:off x="4270248" y="1600200"/>
            <a:ext cx="3657600" cy="4572000"/>
          </a:xfrm>
        </p:spPr>
        <p:txBody>
          <a:bodyPr/>
          <a:lstStyle/>
          <a:p>
            <a:pPr lvl="0" eaLnBrk="1" latinLnBrk="0" hangingPunct="1"/>
            <a:r>
              <a:rPr lang="hr-HR" smtClean="0"/>
              <a:t>Kliknite da biste uredili stilove teksta matrice</a:t>
            </a:r>
          </a:p>
          <a:p>
            <a:pPr lvl="1" eaLnBrk="1" latinLnBrk="0" hangingPunct="1"/>
            <a:r>
              <a:rPr lang="hr-HR" smtClean="0"/>
              <a:t>Druga razina</a:t>
            </a:r>
          </a:p>
          <a:p>
            <a:pPr lvl="2" eaLnBrk="1" latinLnBrk="0" hangingPunct="1"/>
            <a:r>
              <a:rPr lang="hr-HR" smtClean="0"/>
              <a:t>Treća razina</a:t>
            </a:r>
          </a:p>
          <a:p>
            <a:pPr lvl="3" eaLnBrk="1" latinLnBrk="0" hangingPunct="1"/>
            <a:r>
              <a:rPr lang="hr-HR" smtClean="0"/>
              <a:t>Četvrta razina</a:t>
            </a:r>
          </a:p>
          <a:p>
            <a:pPr lvl="4" eaLnBrk="1" latinLnBrk="0" hangingPunct="1"/>
            <a:r>
              <a:rPr lang="hr-HR" smtClean="0"/>
              <a:t>Peta razina</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Usporedba">
    <p:spTree>
      <p:nvGrpSpPr>
        <p:cNvPr id="1" name=""/>
        <p:cNvGrpSpPr/>
        <p:nvPr/>
      </p:nvGrpSpPr>
      <p:grpSpPr>
        <a:xfrm>
          <a:off x="0" y="0"/>
          <a:ext cx="0" cy="0"/>
          <a:chOff x="0" y="0"/>
          <a:chExt cx="0" cy="0"/>
        </a:xfrm>
      </p:grpSpPr>
      <p:sp>
        <p:nvSpPr>
          <p:cNvPr id="2" name="Naslov 1"/>
          <p:cNvSpPr>
            <a:spLocks noGrp="1"/>
          </p:cNvSpPr>
          <p:nvPr>
            <p:ph type="title"/>
          </p:nvPr>
        </p:nvSpPr>
        <p:spPr>
          <a:xfrm>
            <a:off x="457200" y="273050"/>
            <a:ext cx="7543800" cy="1143000"/>
          </a:xfrm>
        </p:spPr>
        <p:txBody>
          <a:bodyPr anchor="b"/>
          <a:lstStyle>
            <a:lvl1pPr>
              <a:defRPr/>
            </a:lvl1pPr>
          </a:lstStyle>
          <a:p>
            <a:r>
              <a:rPr kumimoji="0" lang="hr-HR" smtClean="0"/>
              <a:t>Kliknite da biste uredili stil naslova matrice</a:t>
            </a:r>
            <a:endParaRPr kumimoji="0" lang="en-US"/>
          </a:p>
        </p:txBody>
      </p:sp>
      <p:sp>
        <p:nvSpPr>
          <p:cNvPr id="7" name="Rezervirano mjesto datuma 6"/>
          <p:cNvSpPr>
            <a:spLocks noGrp="1"/>
          </p:cNvSpPr>
          <p:nvPr>
            <p:ph type="dt" sz="half" idx="10"/>
          </p:nvPr>
        </p:nvSpPr>
        <p:spPr/>
        <p:txBody>
          <a:bodyPr/>
          <a:lstStyle/>
          <a:p>
            <a:fld id="{FDC1A071-2A74-455A-A49A-8BB21E4AC2F6}" type="datetimeFigureOut">
              <a:rPr lang="sr-Latn-CS" smtClean="0"/>
              <a:pPr/>
              <a:t>8.3.2013</a:t>
            </a:fld>
            <a:endParaRPr lang="hr-HR"/>
          </a:p>
        </p:txBody>
      </p:sp>
      <p:sp>
        <p:nvSpPr>
          <p:cNvPr id="8" name="Rezervirano mjesto podnožja 7"/>
          <p:cNvSpPr>
            <a:spLocks noGrp="1"/>
          </p:cNvSpPr>
          <p:nvPr>
            <p:ph type="ftr" sz="quarter" idx="11"/>
          </p:nvPr>
        </p:nvSpPr>
        <p:spPr/>
        <p:txBody>
          <a:bodyPr/>
          <a:lstStyle/>
          <a:p>
            <a:endParaRPr lang="hr-HR"/>
          </a:p>
        </p:txBody>
      </p:sp>
      <p:sp>
        <p:nvSpPr>
          <p:cNvPr id="9" name="Rezervirano mjesto broja slajda 8"/>
          <p:cNvSpPr>
            <a:spLocks noGrp="1"/>
          </p:cNvSpPr>
          <p:nvPr>
            <p:ph type="sldNum" sz="quarter" idx="12"/>
          </p:nvPr>
        </p:nvSpPr>
        <p:spPr/>
        <p:txBody>
          <a:bodyPr/>
          <a:lstStyle/>
          <a:p>
            <a:fld id="{6FDD72BF-B849-4E00-8E72-529104776363}" type="slidenum">
              <a:rPr lang="hr-HR" smtClean="0"/>
              <a:pPr/>
              <a:t>‹#›</a:t>
            </a:fld>
            <a:endParaRPr lang="hr-HR"/>
          </a:p>
        </p:txBody>
      </p:sp>
      <p:sp>
        <p:nvSpPr>
          <p:cNvPr id="11" name="Rezervirano mjesto sadržaja 10"/>
          <p:cNvSpPr>
            <a:spLocks noGrp="1"/>
          </p:cNvSpPr>
          <p:nvPr>
            <p:ph sz="quarter" idx="2"/>
          </p:nvPr>
        </p:nvSpPr>
        <p:spPr>
          <a:xfrm>
            <a:off x="457200" y="2362200"/>
            <a:ext cx="3657600" cy="3886200"/>
          </a:xfrm>
        </p:spPr>
        <p:txBody>
          <a:bodyPr/>
          <a:lstStyle/>
          <a:p>
            <a:pPr lvl="0" eaLnBrk="1" latinLnBrk="0" hangingPunct="1"/>
            <a:r>
              <a:rPr lang="hr-HR" smtClean="0"/>
              <a:t>Kliknite da biste uredili stilove teksta matrice</a:t>
            </a:r>
          </a:p>
          <a:p>
            <a:pPr lvl="1" eaLnBrk="1" latinLnBrk="0" hangingPunct="1"/>
            <a:r>
              <a:rPr lang="hr-HR" smtClean="0"/>
              <a:t>Druga razina</a:t>
            </a:r>
          </a:p>
          <a:p>
            <a:pPr lvl="2" eaLnBrk="1" latinLnBrk="0" hangingPunct="1"/>
            <a:r>
              <a:rPr lang="hr-HR" smtClean="0"/>
              <a:t>Treća razina</a:t>
            </a:r>
          </a:p>
          <a:p>
            <a:pPr lvl="3" eaLnBrk="1" latinLnBrk="0" hangingPunct="1"/>
            <a:r>
              <a:rPr lang="hr-HR" smtClean="0"/>
              <a:t>Četvrta razina</a:t>
            </a:r>
          </a:p>
          <a:p>
            <a:pPr lvl="4" eaLnBrk="1" latinLnBrk="0" hangingPunct="1"/>
            <a:r>
              <a:rPr lang="hr-HR" smtClean="0"/>
              <a:t>Peta razina</a:t>
            </a:r>
            <a:endParaRPr kumimoji="0" lang="en-US"/>
          </a:p>
        </p:txBody>
      </p:sp>
      <p:sp>
        <p:nvSpPr>
          <p:cNvPr id="13" name="Rezervirano mjesto sadržaja 12"/>
          <p:cNvSpPr>
            <a:spLocks noGrp="1"/>
          </p:cNvSpPr>
          <p:nvPr>
            <p:ph sz="quarter" idx="4"/>
          </p:nvPr>
        </p:nvSpPr>
        <p:spPr>
          <a:xfrm>
            <a:off x="4371975" y="2362200"/>
            <a:ext cx="3657600" cy="3886200"/>
          </a:xfrm>
        </p:spPr>
        <p:txBody>
          <a:bodyPr/>
          <a:lstStyle/>
          <a:p>
            <a:pPr lvl="0" eaLnBrk="1" latinLnBrk="0" hangingPunct="1"/>
            <a:r>
              <a:rPr lang="hr-HR" smtClean="0"/>
              <a:t>Kliknite da biste uredili stilove teksta matrice</a:t>
            </a:r>
          </a:p>
          <a:p>
            <a:pPr lvl="1" eaLnBrk="1" latinLnBrk="0" hangingPunct="1"/>
            <a:r>
              <a:rPr lang="hr-HR" smtClean="0"/>
              <a:t>Druga razina</a:t>
            </a:r>
          </a:p>
          <a:p>
            <a:pPr lvl="2" eaLnBrk="1" latinLnBrk="0" hangingPunct="1"/>
            <a:r>
              <a:rPr lang="hr-HR" smtClean="0"/>
              <a:t>Treća razina</a:t>
            </a:r>
          </a:p>
          <a:p>
            <a:pPr lvl="3" eaLnBrk="1" latinLnBrk="0" hangingPunct="1"/>
            <a:r>
              <a:rPr lang="hr-HR" smtClean="0"/>
              <a:t>Četvrta razina</a:t>
            </a:r>
          </a:p>
          <a:p>
            <a:pPr lvl="4" eaLnBrk="1" latinLnBrk="0" hangingPunct="1"/>
            <a:r>
              <a:rPr lang="hr-HR" smtClean="0"/>
              <a:t>Peta razina</a:t>
            </a:r>
            <a:endParaRPr kumimoji="0" lang="en-US"/>
          </a:p>
        </p:txBody>
      </p:sp>
      <p:sp>
        <p:nvSpPr>
          <p:cNvPr id="12" name="Rezervirano mjesto teksta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hr-HR" smtClean="0"/>
              <a:t>Kliknite da biste uredili stilove teksta matrice</a:t>
            </a:r>
          </a:p>
        </p:txBody>
      </p:sp>
      <p:sp>
        <p:nvSpPr>
          <p:cNvPr id="14" name="Rezervirano mjesto teksta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hr-HR" smtClean="0"/>
              <a:t>Kliknite da biste uredili stilove teksta matrice</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kumimoji="0" lang="hr-HR" smtClean="0"/>
              <a:t>Kliknite da biste uredili stil naslova matrice</a:t>
            </a:r>
            <a:endParaRPr kumimoji="0" lang="en-US"/>
          </a:p>
        </p:txBody>
      </p:sp>
      <p:sp>
        <p:nvSpPr>
          <p:cNvPr id="6" name="Rezervirano mjesto datuma 5"/>
          <p:cNvSpPr>
            <a:spLocks noGrp="1"/>
          </p:cNvSpPr>
          <p:nvPr>
            <p:ph type="dt" sz="half" idx="10"/>
          </p:nvPr>
        </p:nvSpPr>
        <p:spPr/>
        <p:txBody>
          <a:bodyPr rtlCol="0"/>
          <a:lstStyle/>
          <a:p>
            <a:fld id="{FDC1A071-2A74-455A-A49A-8BB21E4AC2F6}" type="datetimeFigureOut">
              <a:rPr lang="sr-Latn-CS" smtClean="0"/>
              <a:pPr/>
              <a:t>8.3.2013</a:t>
            </a:fld>
            <a:endParaRPr lang="hr-HR"/>
          </a:p>
        </p:txBody>
      </p:sp>
      <p:sp>
        <p:nvSpPr>
          <p:cNvPr id="7" name="Rezervirano mjesto broja slajda 6"/>
          <p:cNvSpPr>
            <a:spLocks noGrp="1"/>
          </p:cNvSpPr>
          <p:nvPr>
            <p:ph type="sldNum" sz="quarter" idx="11"/>
          </p:nvPr>
        </p:nvSpPr>
        <p:spPr/>
        <p:txBody>
          <a:bodyPr rtlCol="0"/>
          <a:lstStyle/>
          <a:p>
            <a:fld id="{6FDD72BF-B849-4E00-8E72-529104776363}" type="slidenum">
              <a:rPr lang="hr-HR" smtClean="0"/>
              <a:pPr/>
              <a:t>‹#›</a:t>
            </a:fld>
            <a:endParaRPr lang="hr-HR"/>
          </a:p>
        </p:txBody>
      </p:sp>
      <p:sp>
        <p:nvSpPr>
          <p:cNvPr id="8" name="Rezervirano mjesto podnožja 7"/>
          <p:cNvSpPr>
            <a:spLocks noGrp="1"/>
          </p:cNvSpPr>
          <p:nvPr>
            <p:ph type="ftr" sz="quarter" idx="12"/>
          </p:nvPr>
        </p:nvSpPr>
        <p:spPr/>
        <p:txBody>
          <a:bodyPr rtlCol="0"/>
          <a:lstStyle/>
          <a:p>
            <a:endParaRPr lang="hr-H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azno">
    <p:spTree>
      <p:nvGrpSpPr>
        <p:cNvPr id="1" name=""/>
        <p:cNvGrpSpPr/>
        <p:nvPr/>
      </p:nvGrpSpPr>
      <p:grpSpPr>
        <a:xfrm>
          <a:off x="0" y="0"/>
          <a:ext cx="0" cy="0"/>
          <a:chOff x="0" y="0"/>
          <a:chExt cx="0" cy="0"/>
        </a:xfrm>
      </p:grpSpPr>
      <p:sp>
        <p:nvSpPr>
          <p:cNvPr id="2" name="Rezervirano mjesto datuma 1"/>
          <p:cNvSpPr>
            <a:spLocks noGrp="1"/>
          </p:cNvSpPr>
          <p:nvPr>
            <p:ph type="dt" sz="half" idx="10"/>
          </p:nvPr>
        </p:nvSpPr>
        <p:spPr/>
        <p:txBody>
          <a:bodyPr/>
          <a:lstStyle/>
          <a:p>
            <a:fld id="{FDC1A071-2A74-455A-A49A-8BB21E4AC2F6}" type="datetimeFigureOut">
              <a:rPr lang="sr-Latn-CS" smtClean="0"/>
              <a:pPr/>
              <a:t>8.3.2013</a:t>
            </a:fld>
            <a:endParaRPr lang="hr-HR"/>
          </a:p>
        </p:txBody>
      </p:sp>
      <p:sp>
        <p:nvSpPr>
          <p:cNvPr id="3" name="Rezervirano mjesto podnožja 2"/>
          <p:cNvSpPr>
            <a:spLocks noGrp="1"/>
          </p:cNvSpPr>
          <p:nvPr>
            <p:ph type="ftr" sz="quarter" idx="11"/>
          </p:nvPr>
        </p:nvSpPr>
        <p:spPr/>
        <p:txBody>
          <a:bodyPr/>
          <a:lstStyle/>
          <a:p>
            <a:endParaRPr lang="hr-HR"/>
          </a:p>
        </p:txBody>
      </p:sp>
      <p:sp>
        <p:nvSpPr>
          <p:cNvPr id="4" name="Rezervirano mjesto broja slajda 3"/>
          <p:cNvSpPr>
            <a:spLocks noGrp="1"/>
          </p:cNvSpPr>
          <p:nvPr>
            <p:ph type="sldNum" sz="quarter" idx="12"/>
          </p:nvPr>
        </p:nvSpPr>
        <p:spPr/>
        <p:txBody>
          <a:bodyPr/>
          <a:lstStyle/>
          <a:p>
            <a:fld id="{6FDD72BF-B849-4E00-8E72-529104776363}" type="slidenum">
              <a:rPr lang="hr-HR" smtClean="0"/>
              <a:pPr/>
              <a:t>‹#›</a:t>
            </a:fld>
            <a:endParaRPr lang="hr-H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Sadržaj s opisom">
    <p:bg>
      <p:bgRef idx="1001">
        <a:schemeClr val="bg1"/>
      </p:bgRef>
    </p:bg>
    <p:spTree>
      <p:nvGrpSpPr>
        <p:cNvPr id="1" name=""/>
        <p:cNvGrpSpPr/>
        <p:nvPr/>
      </p:nvGrpSpPr>
      <p:grpSpPr>
        <a:xfrm>
          <a:off x="0" y="0"/>
          <a:ext cx="0" cy="0"/>
          <a:chOff x="0" y="0"/>
          <a:chExt cx="0" cy="0"/>
        </a:xfrm>
      </p:grpSpPr>
      <p:sp>
        <p:nvSpPr>
          <p:cNvPr id="10" name="Ravni poveznik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Naslov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hr-HR" smtClean="0"/>
              <a:t>Kliknite da biste uredili stil naslova matrice</a:t>
            </a:r>
            <a:endParaRPr kumimoji="0" lang="en-US"/>
          </a:p>
        </p:txBody>
      </p:sp>
      <p:sp>
        <p:nvSpPr>
          <p:cNvPr id="3" name="Rezervirano mjesto teksta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hr-HR" smtClean="0"/>
              <a:t>Kliknite da biste uredili stilove teksta matrice</a:t>
            </a:r>
          </a:p>
        </p:txBody>
      </p:sp>
      <p:sp>
        <p:nvSpPr>
          <p:cNvPr id="8" name="Ravni poveznik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Ravni poveznik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Ravni poveznik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Pravokutnik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avni poveznik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Elipsa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Rezervirano mjesto sadržaja 17"/>
          <p:cNvSpPr>
            <a:spLocks noGrp="1"/>
          </p:cNvSpPr>
          <p:nvPr>
            <p:ph sz="quarter" idx="1"/>
          </p:nvPr>
        </p:nvSpPr>
        <p:spPr>
          <a:xfrm>
            <a:off x="304800" y="274320"/>
            <a:ext cx="5638800" cy="6327648"/>
          </a:xfrm>
        </p:spPr>
        <p:txBody>
          <a:bodyPr/>
          <a:lstStyle/>
          <a:p>
            <a:pPr lvl="0" eaLnBrk="1" latinLnBrk="0" hangingPunct="1"/>
            <a:r>
              <a:rPr lang="hr-HR" smtClean="0"/>
              <a:t>Kliknite da biste uredili stilove teksta matrice</a:t>
            </a:r>
          </a:p>
          <a:p>
            <a:pPr lvl="1" eaLnBrk="1" latinLnBrk="0" hangingPunct="1"/>
            <a:r>
              <a:rPr lang="hr-HR" smtClean="0"/>
              <a:t>Druga razina</a:t>
            </a:r>
          </a:p>
          <a:p>
            <a:pPr lvl="2" eaLnBrk="1" latinLnBrk="0" hangingPunct="1"/>
            <a:r>
              <a:rPr lang="hr-HR" smtClean="0"/>
              <a:t>Treća razina</a:t>
            </a:r>
          </a:p>
          <a:p>
            <a:pPr lvl="3" eaLnBrk="1" latinLnBrk="0" hangingPunct="1"/>
            <a:r>
              <a:rPr lang="hr-HR" smtClean="0"/>
              <a:t>Četvrta razina</a:t>
            </a:r>
          </a:p>
          <a:p>
            <a:pPr lvl="4" eaLnBrk="1" latinLnBrk="0" hangingPunct="1"/>
            <a:r>
              <a:rPr lang="hr-HR" smtClean="0"/>
              <a:t>Peta razina</a:t>
            </a:r>
            <a:endParaRPr kumimoji="0" lang="en-US"/>
          </a:p>
        </p:txBody>
      </p:sp>
      <p:sp>
        <p:nvSpPr>
          <p:cNvPr id="21" name="Rezervirano mjesto datuma 20"/>
          <p:cNvSpPr>
            <a:spLocks noGrp="1"/>
          </p:cNvSpPr>
          <p:nvPr>
            <p:ph type="dt" sz="half" idx="14"/>
          </p:nvPr>
        </p:nvSpPr>
        <p:spPr/>
        <p:txBody>
          <a:bodyPr rtlCol="0"/>
          <a:lstStyle/>
          <a:p>
            <a:fld id="{FDC1A071-2A74-455A-A49A-8BB21E4AC2F6}" type="datetimeFigureOut">
              <a:rPr lang="sr-Latn-CS" smtClean="0"/>
              <a:pPr/>
              <a:t>8.3.2013</a:t>
            </a:fld>
            <a:endParaRPr lang="hr-HR"/>
          </a:p>
        </p:txBody>
      </p:sp>
      <p:sp>
        <p:nvSpPr>
          <p:cNvPr id="22" name="Rezervirano mjesto broja slajda 21"/>
          <p:cNvSpPr>
            <a:spLocks noGrp="1"/>
          </p:cNvSpPr>
          <p:nvPr>
            <p:ph type="sldNum" sz="quarter" idx="15"/>
          </p:nvPr>
        </p:nvSpPr>
        <p:spPr/>
        <p:txBody>
          <a:bodyPr rtlCol="0"/>
          <a:lstStyle/>
          <a:p>
            <a:fld id="{6FDD72BF-B849-4E00-8E72-529104776363}" type="slidenum">
              <a:rPr lang="hr-HR" smtClean="0"/>
              <a:pPr/>
              <a:t>‹#›</a:t>
            </a:fld>
            <a:endParaRPr lang="hr-HR"/>
          </a:p>
        </p:txBody>
      </p:sp>
      <p:sp>
        <p:nvSpPr>
          <p:cNvPr id="23" name="Rezervirano mjesto podnožja 22"/>
          <p:cNvSpPr>
            <a:spLocks noGrp="1"/>
          </p:cNvSpPr>
          <p:nvPr>
            <p:ph type="ftr" sz="quarter" idx="16"/>
          </p:nvPr>
        </p:nvSpPr>
        <p:spPr/>
        <p:txBody>
          <a:bodyPr rtlCol="0"/>
          <a:lstStyle/>
          <a:p>
            <a:endParaRPr lang="hr-H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Slika s opisom">
    <p:spTree>
      <p:nvGrpSpPr>
        <p:cNvPr id="1" name=""/>
        <p:cNvGrpSpPr/>
        <p:nvPr/>
      </p:nvGrpSpPr>
      <p:grpSpPr>
        <a:xfrm>
          <a:off x="0" y="0"/>
          <a:ext cx="0" cy="0"/>
          <a:chOff x="0" y="0"/>
          <a:chExt cx="0" cy="0"/>
        </a:xfrm>
      </p:grpSpPr>
      <p:sp>
        <p:nvSpPr>
          <p:cNvPr id="9" name="Ravni poveznik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Elipsa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Naslov 1"/>
          <p:cNvSpPr>
            <a:spLocks noGrp="1"/>
          </p:cNvSpPr>
          <p:nvPr>
            <p:ph type="title"/>
          </p:nvPr>
        </p:nvSpPr>
        <p:spPr>
          <a:xfrm rot="5400000">
            <a:off x="3350133" y="3200400"/>
            <a:ext cx="6309360" cy="457200"/>
          </a:xfrm>
        </p:spPr>
        <p:txBody>
          <a:bodyPr anchor="b"/>
          <a:lstStyle>
            <a:lvl1pPr algn="l">
              <a:buNone/>
              <a:defRPr sz="2000" b="1"/>
            </a:lvl1pPr>
          </a:lstStyle>
          <a:p>
            <a:r>
              <a:rPr kumimoji="0" lang="hr-HR" smtClean="0"/>
              <a:t>Kliknite da biste uredili stil naslova matrice</a:t>
            </a:r>
            <a:endParaRPr kumimoji="0" lang="en-US"/>
          </a:p>
        </p:txBody>
      </p:sp>
      <p:sp>
        <p:nvSpPr>
          <p:cNvPr id="3" name="Rezervirano mjesto slike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hr-HR" smtClean="0"/>
              <a:t>Pritisnite ikonu za dodavanje slike</a:t>
            </a:r>
            <a:endParaRPr kumimoji="0" lang="en-US" dirty="0"/>
          </a:p>
        </p:txBody>
      </p:sp>
      <p:sp>
        <p:nvSpPr>
          <p:cNvPr id="4" name="Rezervirano mjesto teksta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hr-HR" smtClean="0"/>
              <a:t>Kliknite da biste uredili stilove teksta matrice</a:t>
            </a:r>
          </a:p>
        </p:txBody>
      </p:sp>
      <p:sp>
        <p:nvSpPr>
          <p:cNvPr id="10" name="Ravni poveznik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Pravokutnik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avni poveznik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Ravni poveznik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Ravni poveznik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Rezervirano mjesto datuma 16"/>
          <p:cNvSpPr>
            <a:spLocks noGrp="1"/>
          </p:cNvSpPr>
          <p:nvPr>
            <p:ph type="dt" sz="half" idx="10"/>
          </p:nvPr>
        </p:nvSpPr>
        <p:spPr/>
        <p:txBody>
          <a:bodyPr rtlCol="0"/>
          <a:lstStyle/>
          <a:p>
            <a:fld id="{FDC1A071-2A74-455A-A49A-8BB21E4AC2F6}" type="datetimeFigureOut">
              <a:rPr lang="sr-Latn-CS" smtClean="0"/>
              <a:pPr/>
              <a:t>8.3.2013</a:t>
            </a:fld>
            <a:endParaRPr lang="hr-HR"/>
          </a:p>
        </p:txBody>
      </p:sp>
      <p:sp>
        <p:nvSpPr>
          <p:cNvPr id="18" name="Rezervirano mjesto broja slajda 17"/>
          <p:cNvSpPr>
            <a:spLocks noGrp="1"/>
          </p:cNvSpPr>
          <p:nvPr>
            <p:ph type="sldNum" sz="quarter" idx="11"/>
          </p:nvPr>
        </p:nvSpPr>
        <p:spPr/>
        <p:txBody>
          <a:bodyPr rtlCol="0"/>
          <a:lstStyle/>
          <a:p>
            <a:fld id="{6FDD72BF-B849-4E00-8E72-529104776363}" type="slidenum">
              <a:rPr lang="hr-HR" smtClean="0"/>
              <a:pPr/>
              <a:t>‹#›</a:t>
            </a:fld>
            <a:endParaRPr lang="hr-HR"/>
          </a:p>
        </p:txBody>
      </p:sp>
      <p:sp>
        <p:nvSpPr>
          <p:cNvPr id="21" name="Rezervirano mjesto podnožja 20"/>
          <p:cNvSpPr>
            <a:spLocks noGrp="1"/>
          </p:cNvSpPr>
          <p:nvPr>
            <p:ph type="ftr" sz="quarter" idx="12"/>
          </p:nvPr>
        </p:nvSpPr>
        <p:spPr/>
        <p:txBody>
          <a:bodyPr rtlCol="0"/>
          <a:lstStyle/>
          <a:p>
            <a:endParaRPr lang="hr-H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Ravni poveznik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Rezervirano mjesto naslova 21"/>
          <p:cNvSpPr>
            <a:spLocks noGrp="1"/>
          </p:cNvSpPr>
          <p:nvPr>
            <p:ph type="title"/>
          </p:nvPr>
        </p:nvSpPr>
        <p:spPr>
          <a:xfrm>
            <a:off x="457200" y="274638"/>
            <a:ext cx="7467600" cy="1143000"/>
          </a:xfrm>
          <a:prstGeom prst="rect">
            <a:avLst/>
          </a:prstGeom>
        </p:spPr>
        <p:txBody>
          <a:bodyPr vert="horz" anchor="b">
            <a:normAutofit/>
          </a:bodyPr>
          <a:lstStyle/>
          <a:p>
            <a:r>
              <a:rPr kumimoji="0" lang="hr-HR" smtClean="0"/>
              <a:t>Kliknite da biste uredili stil naslova matrice</a:t>
            </a:r>
            <a:endParaRPr kumimoji="0" lang="en-US"/>
          </a:p>
        </p:txBody>
      </p:sp>
      <p:sp>
        <p:nvSpPr>
          <p:cNvPr id="13" name="Rezervirano mjesto teksta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hr-HR" smtClean="0"/>
              <a:t>Kliknite da biste uredili stilove teksta matrice</a:t>
            </a:r>
          </a:p>
          <a:p>
            <a:pPr lvl="1" eaLnBrk="1" latinLnBrk="0" hangingPunct="1"/>
            <a:r>
              <a:rPr kumimoji="0" lang="hr-HR" smtClean="0"/>
              <a:t>Druga razina</a:t>
            </a:r>
          </a:p>
          <a:p>
            <a:pPr lvl="2" eaLnBrk="1" latinLnBrk="0" hangingPunct="1"/>
            <a:r>
              <a:rPr kumimoji="0" lang="hr-HR" smtClean="0"/>
              <a:t>Treća razina</a:t>
            </a:r>
          </a:p>
          <a:p>
            <a:pPr lvl="3" eaLnBrk="1" latinLnBrk="0" hangingPunct="1"/>
            <a:r>
              <a:rPr kumimoji="0" lang="hr-HR" smtClean="0"/>
              <a:t>Četvrta razina</a:t>
            </a:r>
          </a:p>
          <a:p>
            <a:pPr lvl="4" eaLnBrk="1" latinLnBrk="0" hangingPunct="1"/>
            <a:r>
              <a:rPr kumimoji="0" lang="hr-HR" smtClean="0"/>
              <a:t>Peta razina</a:t>
            </a:r>
            <a:endParaRPr kumimoji="0" lang="en-US"/>
          </a:p>
        </p:txBody>
      </p:sp>
      <p:sp>
        <p:nvSpPr>
          <p:cNvPr id="14" name="Rezervirano mjesto datuma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FDC1A071-2A74-455A-A49A-8BB21E4AC2F6}" type="datetimeFigureOut">
              <a:rPr lang="sr-Latn-CS" smtClean="0"/>
              <a:pPr/>
              <a:t>8.3.2013</a:t>
            </a:fld>
            <a:endParaRPr lang="hr-HR"/>
          </a:p>
        </p:txBody>
      </p:sp>
      <p:sp>
        <p:nvSpPr>
          <p:cNvPr id="3" name="Rezervirano mjesto podnožja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hr-HR"/>
          </a:p>
        </p:txBody>
      </p:sp>
      <p:sp>
        <p:nvSpPr>
          <p:cNvPr id="7" name="Ravni poveznik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Ravni poveznik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Pravokutnik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avni poveznik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Elipsa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Rezervirano mjesto broja slajda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6FDD72BF-B849-4E00-8E72-529104776363}" type="slidenum">
              <a:rPr lang="hr-HR" smtClean="0"/>
              <a:pPr/>
              <a:t>‹#›</a:t>
            </a:fld>
            <a:endParaRPr lang="hr-HR"/>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jpeg"/><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ctrTitle"/>
          </p:nvPr>
        </p:nvSpPr>
        <p:spPr/>
        <p:txBody>
          <a:bodyPr>
            <a:normAutofit fontScale="90000"/>
          </a:bodyPr>
          <a:lstStyle/>
          <a:p>
            <a:r>
              <a:rPr lang="hr-HR" sz="6000" b="1" dirty="0" smtClean="0">
                <a:latin typeface="FangSong" pitchFamily="49" charset="-122"/>
                <a:ea typeface="FangSong" pitchFamily="49" charset="-122"/>
              </a:rPr>
              <a:t>Isaac Newton</a:t>
            </a:r>
            <a:br>
              <a:rPr lang="hr-HR" sz="6000" b="1" dirty="0" smtClean="0">
                <a:latin typeface="FangSong" pitchFamily="49" charset="-122"/>
                <a:ea typeface="FangSong" pitchFamily="49" charset="-122"/>
              </a:rPr>
            </a:br>
            <a:r>
              <a:rPr lang="hr-HR" dirty="0" smtClean="0"/>
              <a:t/>
            </a:r>
            <a:br>
              <a:rPr lang="hr-HR" dirty="0" smtClean="0"/>
            </a:br>
            <a:endParaRPr lang="hr-HR" dirty="0"/>
          </a:p>
        </p:txBody>
      </p:sp>
      <p:sp>
        <p:nvSpPr>
          <p:cNvPr id="3" name="Podnaslov 2"/>
          <p:cNvSpPr>
            <a:spLocks noGrp="1"/>
          </p:cNvSpPr>
          <p:nvPr>
            <p:ph type="subTitle" idx="1"/>
          </p:nvPr>
        </p:nvSpPr>
        <p:spPr/>
        <p:txBody>
          <a:bodyPr/>
          <a:lstStyle/>
          <a:p>
            <a:r>
              <a:rPr lang="hr-HR" dirty="0" smtClean="0"/>
              <a:t>Izradio :</a:t>
            </a:r>
            <a:r>
              <a:rPr lang="hr-HR" dirty="0" err="1" smtClean="0"/>
              <a:t>Radičić</a:t>
            </a:r>
            <a:r>
              <a:rPr lang="hr-HR" dirty="0" smtClean="0"/>
              <a:t>  Ervin, 8.a </a:t>
            </a:r>
            <a:endParaRPr lang="hr-HR" dirty="0"/>
          </a:p>
        </p:txBody>
      </p:sp>
    </p:spTree>
  </p:cSld>
  <p:clrMapOvr>
    <a:masterClrMapping/>
  </p:clrMapOvr>
  <p:transition>
    <p:dissolv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a:bodyPr>
          <a:lstStyle/>
          <a:p>
            <a:pPr algn="ctr"/>
            <a:r>
              <a:rPr lang="hr-HR" sz="3200" b="1" dirty="0" smtClean="0"/>
              <a:t>Zbrajanje  sila</a:t>
            </a:r>
            <a:endParaRPr lang="hr-HR" sz="3200" b="1" dirty="0"/>
          </a:p>
        </p:txBody>
      </p:sp>
      <p:pic>
        <p:nvPicPr>
          <p:cNvPr id="4" name="Rezervirano mjesto sadržaja 3" descr="s.jpg"/>
          <p:cNvPicPr>
            <a:picLocks noGrp="1" noChangeAspect="1"/>
          </p:cNvPicPr>
          <p:nvPr>
            <p:ph sz="quarter" idx="1"/>
          </p:nvPr>
        </p:nvPicPr>
        <p:blipFill>
          <a:blip r:embed="rId2"/>
          <a:stretch>
            <a:fillRect/>
          </a:stretch>
        </p:blipFill>
        <p:spPr>
          <a:xfrm>
            <a:off x="428596" y="1621342"/>
            <a:ext cx="8061775" cy="4093674"/>
          </a:xfrm>
        </p:spPr>
      </p:pic>
    </p:spTree>
  </p:cSld>
  <p:clrMapOvr>
    <a:masterClrMapping/>
  </p:clrMapOvr>
  <p:transition spd="slow">
    <p:wheel spokes="3"/>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a:bodyPr>
          <a:lstStyle/>
          <a:p>
            <a:pPr algn="ctr"/>
            <a:r>
              <a:rPr lang="hr-HR" sz="3200" dirty="0" smtClean="0"/>
              <a:t>Starost i smrt</a:t>
            </a:r>
            <a:endParaRPr lang="hr-HR" sz="3200" dirty="0"/>
          </a:p>
        </p:txBody>
      </p:sp>
      <p:sp>
        <p:nvSpPr>
          <p:cNvPr id="3" name="Rezervirano mjesto sadržaja 2"/>
          <p:cNvSpPr>
            <a:spLocks noGrp="1"/>
          </p:cNvSpPr>
          <p:nvPr>
            <p:ph sz="quarter" idx="1"/>
          </p:nvPr>
        </p:nvSpPr>
        <p:spPr/>
        <p:txBody>
          <a:bodyPr>
            <a:normAutofit/>
          </a:bodyPr>
          <a:lstStyle/>
          <a:p>
            <a:r>
              <a:rPr lang="hr-HR" sz="2400" dirty="0" smtClean="0">
                <a:solidFill>
                  <a:schemeClr val="tx1"/>
                </a:solidFill>
              </a:rPr>
              <a:t>Newton je u svojoj 54. godini postao upravitelj kovnice novca, a taj je položaj u ono vrijeme bio znak izuzetnoga društvenog statusa. Doživio je 84 godina, uglavnom u dobrom zdravlju. Izgubio je samo jedan zub, od napornog gledanja u sunce oslabio mu je vid, a kosa mu je rano osijedila, iako je ostala bujna do posljednjih dana. Preminuo je u Londonu. Iza Newtona su ostale brojne, još poptuno neistražene bilježnice s tisućama kemijskih recepata</a:t>
            </a:r>
            <a:r>
              <a:rPr lang="hr-HR" sz="2400" dirty="0" smtClean="0"/>
              <a:t>.</a:t>
            </a:r>
            <a:endParaRPr lang="hr-HR" sz="2400" dirty="0"/>
          </a:p>
        </p:txBody>
      </p:sp>
    </p:spTree>
  </p:cSld>
  <p:clrMapOvr>
    <a:masterClrMapping/>
  </p:clrMapOvr>
  <p:transition spd="slow">
    <p:newsflash/>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a:bodyPr>
          <a:lstStyle/>
          <a:p>
            <a:pPr algn="ctr"/>
            <a:r>
              <a:rPr lang="hr-HR" sz="6000" b="1" dirty="0" smtClean="0"/>
              <a:t>kraj</a:t>
            </a:r>
            <a:endParaRPr lang="hr-HR" sz="6000" b="1" dirty="0"/>
          </a:p>
        </p:txBody>
      </p:sp>
      <p:pic>
        <p:nvPicPr>
          <p:cNvPr id="4" name="Rezervirano mjesto sadržaja 3" descr="jj.jpg"/>
          <p:cNvPicPr>
            <a:picLocks noGrp="1" noChangeAspect="1"/>
          </p:cNvPicPr>
          <p:nvPr>
            <p:ph sz="quarter" idx="1"/>
          </p:nvPr>
        </p:nvPicPr>
        <p:blipFill>
          <a:blip r:embed="rId2"/>
          <a:stretch>
            <a:fillRect/>
          </a:stretch>
        </p:blipFill>
        <p:spPr>
          <a:xfrm>
            <a:off x="3000364" y="2071678"/>
            <a:ext cx="2376495" cy="3172743"/>
          </a:xfr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a:bodyPr>
          <a:lstStyle/>
          <a:p>
            <a:pPr algn="ctr"/>
            <a:r>
              <a:rPr lang="hr-HR" sz="3200" b="1" dirty="0" smtClean="0"/>
              <a:t>Djetinjstvo i školovanje</a:t>
            </a:r>
            <a:endParaRPr lang="hr-HR" sz="3200" dirty="0"/>
          </a:p>
        </p:txBody>
      </p:sp>
      <p:sp>
        <p:nvSpPr>
          <p:cNvPr id="3" name="Rezervirano mjesto sadržaja 2"/>
          <p:cNvSpPr>
            <a:spLocks noGrp="1"/>
          </p:cNvSpPr>
          <p:nvPr>
            <p:ph sz="quarter" idx="1"/>
          </p:nvPr>
        </p:nvSpPr>
        <p:spPr/>
        <p:txBody>
          <a:bodyPr>
            <a:normAutofit lnSpcReduction="10000"/>
          </a:bodyPr>
          <a:lstStyle/>
          <a:p>
            <a:r>
              <a:rPr lang="hr-HR" sz="2600" dirty="0" smtClean="0">
                <a:solidFill>
                  <a:schemeClr val="tx1"/>
                </a:solidFill>
              </a:rPr>
              <a:t>Isaac Newton se  rodio na Božić, 25. prosinca 1642. (4. siječnja 1643. jest po gregorijanskom kalendaru) u  Woolsthorpe u okrugu Lincolnshire u Engleskoj gdje se tada još koristio </a:t>
            </a:r>
            <a:r>
              <a:rPr lang="hr-HR" sz="2600" dirty="0" err="1" smtClean="0">
                <a:solidFill>
                  <a:schemeClr val="tx1"/>
                </a:solidFill>
              </a:rPr>
              <a:t>Julijanski</a:t>
            </a:r>
            <a:r>
              <a:rPr lang="hr-HR" sz="2600" dirty="0" smtClean="0">
                <a:solidFill>
                  <a:schemeClr val="tx1"/>
                </a:solidFill>
              </a:rPr>
              <a:t> kalendar. Rođen je kao nedonošče, ali je ipak uspio preživjeti</a:t>
            </a:r>
          </a:p>
          <a:p>
            <a:r>
              <a:rPr lang="hr-HR" sz="2600" dirty="0" smtClean="0">
                <a:solidFill>
                  <a:schemeClr val="tx1"/>
                </a:solidFill>
              </a:rPr>
              <a:t>Srednju školu Newton je završio u gradiću Grenthemu. Zatim se, po preporuci svoga ujaka, upisuje na sveučilište Cambridge kao najsiromašniji student. Zbog toga je morao raditi teške poslove kako bi zaradio za život i školovanje</a:t>
            </a:r>
          </a:p>
          <a:p>
            <a:endParaRPr lang="hr-HR" dirty="0">
              <a:solidFill>
                <a:schemeClr val="tx1"/>
              </a:solidFill>
            </a:endParaRPr>
          </a:p>
        </p:txBody>
      </p:sp>
    </p:spTree>
  </p:cSld>
  <p:clrMapOvr>
    <a:masterClrMapping/>
  </p:clrMapOvr>
  <p:transition spd="slow">
    <p:wedg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a:bodyPr>
          <a:lstStyle/>
          <a:p>
            <a:pPr algn="ctr"/>
            <a:r>
              <a:rPr lang="hr-HR" sz="3200" b="1" dirty="0" smtClean="0"/>
              <a:t>Isaac  Newton</a:t>
            </a:r>
            <a:endParaRPr lang="hr-HR" sz="3200" b="1" dirty="0"/>
          </a:p>
        </p:txBody>
      </p:sp>
      <p:sp>
        <p:nvSpPr>
          <p:cNvPr id="3" name="Rezervirano mjesto sadržaja 2"/>
          <p:cNvSpPr>
            <a:spLocks noGrp="1"/>
          </p:cNvSpPr>
          <p:nvPr>
            <p:ph sz="quarter" idx="1"/>
          </p:nvPr>
        </p:nvSpPr>
        <p:spPr/>
        <p:txBody>
          <a:bodyPr>
            <a:normAutofit fontScale="85000" lnSpcReduction="10000"/>
          </a:bodyPr>
          <a:lstStyle/>
          <a:p>
            <a:pPr>
              <a:buFont typeface="Wingdings" pitchFamily="2" charset="2"/>
              <a:buChar char="v"/>
            </a:pPr>
            <a:r>
              <a:rPr lang="hr-HR" dirty="0" smtClean="0">
                <a:solidFill>
                  <a:schemeClr val="tx1"/>
                </a:solidFill>
              </a:rPr>
              <a:t>Isaac Newon je bio engleski fizičar, matematičar i astronom. Rodio se u Woolsthorpeu 1642., a umro je 1727. godine u Kesingtonu.</a:t>
            </a:r>
            <a:br>
              <a:rPr lang="hr-HR" dirty="0" smtClean="0">
                <a:solidFill>
                  <a:schemeClr val="tx1"/>
                </a:solidFill>
              </a:rPr>
            </a:br>
            <a:r>
              <a:rPr lang="hr-HR" dirty="0" smtClean="0">
                <a:solidFill>
                  <a:schemeClr val="tx1"/>
                </a:solidFill>
              </a:rPr>
              <a:t/>
            </a:r>
            <a:br>
              <a:rPr lang="hr-HR" dirty="0" smtClean="0">
                <a:solidFill>
                  <a:schemeClr val="tx1"/>
                </a:solidFill>
              </a:rPr>
            </a:br>
            <a:endParaRPr lang="hr-HR" dirty="0" smtClean="0">
              <a:solidFill>
                <a:schemeClr val="tx1"/>
              </a:solidFill>
            </a:endParaRPr>
          </a:p>
          <a:p>
            <a:pPr>
              <a:buFont typeface="Wingdings" pitchFamily="2" charset="2"/>
              <a:buChar char="v"/>
            </a:pPr>
            <a:r>
              <a:rPr lang="hr-HR" dirty="0" smtClean="0">
                <a:solidFill>
                  <a:schemeClr val="tx1"/>
                </a:solidFill>
              </a:rPr>
              <a:t>Godine 1665. otkriva binomni teorem, a nešto kasnije dolazi do osnove diferencijalnog računa koji naziva </a:t>
            </a:r>
            <a:r>
              <a:rPr lang="hr-HR" i="1" dirty="0" smtClean="0">
                <a:solidFill>
                  <a:schemeClr val="tx1"/>
                </a:solidFill>
              </a:rPr>
              <a:t>računom fluksija</a:t>
            </a:r>
            <a:r>
              <a:rPr lang="hr-HR" dirty="0" smtClean="0">
                <a:solidFill>
                  <a:schemeClr val="tx1"/>
                </a:solidFill>
              </a:rPr>
              <a:t>. Iduće godine istražuje integralni račun.</a:t>
            </a:r>
            <a:br>
              <a:rPr lang="hr-HR" dirty="0" smtClean="0">
                <a:solidFill>
                  <a:schemeClr val="tx1"/>
                </a:solidFill>
              </a:rPr>
            </a:br>
            <a:r>
              <a:rPr lang="hr-HR" dirty="0" smtClean="0">
                <a:solidFill>
                  <a:schemeClr val="tx1"/>
                </a:solidFill>
              </a:rPr>
              <a:t/>
            </a:r>
            <a:br>
              <a:rPr lang="hr-HR" dirty="0" smtClean="0">
                <a:solidFill>
                  <a:schemeClr val="tx1"/>
                </a:solidFill>
              </a:rPr>
            </a:br>
            <a:endParaRPr lang="hr-HR" dirty="0" smtClean="0">
              <a:solidFill>
                <a:schemeClr val="tx1"/>
              </a:solidFill>
            </a:endParaRPr>
          </a:p>
          <a:p>
            <a:pPr>
              <a:buFont typeface="Wingdings" pitchFamily="2" charset="2"/>
              <a:buChar char="v"/>
            </a:pPr>
            <a:r>
              <a:rPr lang="hr-HR" dirty="0" smtClean="0">
                <a:solidFill>
                  <a:schemeClr val="tx1"/>
                </a:solidFill>
              </a:rPr>
              <a:t>U isto vrijeme ostvario je i svoje najveće radove iz fizike. Godine 1966. je razmišljajući o uzrocima koji čine da se Mjesec kreće oko Zemlje, došao do zaključka da ista sila, gravitacija, koja uzrokuje padanje tijela na Zemljinu površinu, drži i Mjesec na putu po njegovoj stazi.</a:t>
            </a:r>
            <a:br>
              <a:rPr lang="hr-HR" dirty="0" smtClean="0">
                <a:solidFill>
                  <a:schemeClr val="tx1"/>
                </a:solidFill>
              </a:rPr>
            </a:br>
            <a:endParaRPr lang="hr-HR" dirty="0">
              <a:solidFill>
                <a:schemeClr val="tx1"/>
              </a:solidFill>
            </a:endParaRPr>
          </a:p>
        </p:txBody>
      </p:sp>
    </p:spTree>
  </p:cSld>
  <p:clrMapOvr>
    <a:masterClrMapping/>
  </p:clrMapOvr>
  <p:transition spd="slow">
    <p:wedg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pPr algn="ctr"/>
            <a:r>
              <a:rPr lang="hr-HR" b="1" dirty="0" smtClean="0"/>
              <a:t>Isaac  newton</a:t>
            </a:r>
            <a:endParaRPr lang="hr-HR" b="1" dirty="0"/>
          </a:p>
        </p:txBody>
      </p:sp>
      <p:pic>
        <p:nvPicPr>
          <p:cNvPr id="4" name="Rezervirano mjesto sadržaja 3" descr="iii.png"/>
          <p:cNvPicPr>
            <a:picLocks noGrp="1" noChangeAspect="1"/>
          </p:cNvPicPr>
          <p:nvPr>
            <p:ph sz="quarter" idx="1"/>
          </p:nvPr>
        </p:nvPicPr>
        <p:blipFill>
          <a:blip r:embed="rId2"/>
          <a:stretch>
            <a:fillRect/>
          </a:stretch>
        </p:blipFill>
        <p:spPr>
          <a:xfrm>
            <a:off x="1000100" y="1714488"/>
            <a:ext cx="2214578" cy="3286148"/>
          </a:xfrm>
          <a:prstGeom prst="rect">
            <a:avLst/>
          </a:prstGeom>
          <a:ln w="127000" cap="rnd">
            <a:solidFill>
              <a:srgbClr val="FFFFFF"/>
            </a:solidFill>
          </a:ln>
          <a:effectLst>
            <a:outerShdw blurRad="76200" dist="95250" dir="10500000" sx="97000" sy="23000" kx="900000" algn="br" rotWithShape="0">
              <a:srgbClr val="000000">
                <a:alpha val="20000"/>
              </a:srgbClr>
            </a:outerShdw>
          </a:effectLst>
          <a:scene3d>
            <a:camera prst="orthographicFront"/>
            <a:lightRig rig="twoPt" dir="t">
              <a:rot lat="0" lon="0" rev="7800000"/>
            </a:lightRig>
          </a:scene3d>
          <a:sp3d contourW="6350">
            <a:bevelT w="50800" h="16510"/>
            <a:contourClr>
              <a:srgbClr val="C0C0C0"/>
            </a:contourClr>
          </a:sp3d>
        </p:spPr>
      </p:pic>
      <p:pic>
        <p:nvPicPr>
          <p:cNvPr id="5" name="Slika 4" descr="iiiii.jpg"/>
          <p:cNvPicPr>
            <a:picLocks noChangeAspect="1"/>
          </p:cNvPicPr>
          <p:nvPr/>
        </p:nvPicPr>
        <p:blipFill>
          <a:blip r:embed="rId3"/>
          <a:stretch>
            <a:fillRect/>
          </a:stretch>
        </p:blipFill>
        <p:spPr>
          <a:xfrm>
            <a:off x="3714744" y="4357694"/>
            <a:ext cx="3414717" cy="2030055"/>
          </a:xfrm>
          <a:prstGeom prst="rect">
            <a:avLst/>
          </a:prstGeom>
        </p:spPr>
      </p:pic>
      <p:pic>
        <p:nvPicPr>
          <p:cNvPr id="6" name="Slika 5" descr="is.jpg"/>
          <p:cNvPicPr>
            <a:picLocks noChangeAspect="1"/>
          </p:cNvPicPr>
          <p:nvPr/>
        </p:nvPicPr>
        <p:blipFill>
          <a:blip r:embed="rId4"/>
          <a:stretch>
            <a:fillRect/>
          </a:stretch>
        </p:blipFill>
        <p:spPr>
          <a:xfrm>
            <a:off x="3714744" y="1643050"/>
            <a:ext cx="3357586" cy="2331305"/>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ransition spd="slow">
    <p:pull dir="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fontScale="90000"/>
          </a:bodyPr>
          <a:lstStyle/>
          <a:p>
            <a:pPr algn="ctr"/>
            <a:r>
              <a:rPr lang="hr-HR" dirty="0" smtClean="0"/>
              <a:t/>
            </a:r>
            <a:br>
              <a:rPr lang="hr-HR" dirty="0" smtClean="0"/>
            </a:br>
            <a:r>
              <a:rPr lang="hr-HR" sz="3600" b="1" dirty="0" smtClean="0"/>
              <a:t>newtonovi  radovi</a:t>
            </a:r>
            <a:br>
              <a:rPr lang="hr-HR" sz="3600" b="1" dirty="0" smtClean="0"/>
            </a:br>
            <a:endParaRPr lang="hr-HR" sz="3600" b="1" dirty="0"/>
          </a:p>
        </p:txBody>
      </p:sp>
      <p:sp>
        <p:nvSpPr>
          <p:cNvPr id="3" name="Rezervirano mjesto sadržaja 2"/>
          <p:cNvSpPr>
            <a:spLocks noGrp="1"/>
          </p:cNvSpPr>
          <p:nvPr>
            <p:ph sz="quarter" idx="1"/>
          </p:nvPr>
        </p:nvSpPr>
        <p:spPr/>
        <p:txBody>
          <a:bodyPr>
            <a:normAutofit fontScale="85000" lnSpcReduction="10000"/>
          </a:bodyPr>
          <a:lstStyle/>
          <a:p>
            <a:r>
              <a:rPr lang="vi-VN" sz="2600" dirty="0" smtClean="0">
                <a:solidFill>
                  <a:schemeClr val="tx1"/>
                </a:solidFill>
              </a:rPr>
              <a:t>Isaac Newton prvi je shvatio gravitacijsku silu. Pošto je 1666. vidio kako jabuka pada na tlo, pitao se je li sila koje utječe na predmete što padaju ista koja zadržava Mjesec u njegovoj putanji. Ustvrdio je da zakon o gravitaciji vrijedi u cijelome svemiru. Također je unaprijedio poznate zakone gibanja i otkrio da je bijelo svjetlo sastavljeno od boja spektra duginih boja. Postavio je temelj modernoj astronomiji, posebice 1668., izumom reflektorskog teleskopa.</a:t>
            </a:r>
            <a:endParaRPr lang="hr-HR" sz="2600" dirty="0" smtClean="0">
              <a:solidFill>
                <a:schemeClr val="tx1"/>
              </a:solidFill>
              <a:latin typeface="Franklin Gothic Book" pitchFamily="34" charset="0"/>
            </a:endParaRPr>
          </a:p>
          <a:p>
            <a:r>
              <a:rPr lang="hr-HR" sz="2600" dirty="0" smtClean="0">
                <a:solidFill>
                  <a:schemeClr val="tx1"/>
                </a:solidFill>
              </a:rPr>
              <a:t>Godine 1687. Newton je napisao knjigu Matematička načela prirodne filozofije, u kojoj je formulirao tri</a:t>
            </a:r>
            <a:br>
              <a:rPr lang="hr-HR" sz="2600" dirty="0" smtClean="0">
                <a:solidFill>
                  <a:schemeClr val="tx1"/>
                </a:solidFill>
              </a:rPr>
            </a:br>
            <a:r>
              <a:rPr lang="hr-HR" sz="2600" dirty="0" smtClean="0">
                <a:solidFill>
                  <a:schemeClr val="tx1"/>
                </a:solidFill>
              </a:rPr>
              <a:t>osnovna zakona gibanja, a koja je uvelike promjenila pogled na svijet. Postavio je temelje za modernu</a:t>
            </a:r>
            <a:br>
              <a:rPr lang="hr-HR" sz="2600" dirty="0" smtClean="0">
                <a:solidFill>
                  <a:schemeClr val="tx1"/>
                </a:solidFill>
              </a:rPr>
            </a:br>
            <a:r>
              <a:rPr lang="hr-HR" sz="2600" dirty="0" smtClean="0">
                <a:solidFill>
                  <a:schemeClr val="tx1"/>
                </a:solidFill>
              </a:rPr>
              <a:t>astronomiju, kada je 1668. godine izumio reflektorski  teleskop</a:t>
            </a:r>
          </a:p>
          <a:p>
            <a:endParaRPr lang="hr-HR" sz="2800" dirty="0"/>
          </a:p>
        </p:txBody>
      </p:sp>
    </p:spTree>
  </p:cSld>
  <p:clrMapOvr>
    <a:masterClrMapping/>
  </p:clrMapOvr>
  <p:transition spd="slow">
    <p:checke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457200" y="274638"/>
            <a:ext cx="7467600" cy="796908"/>
          </a:xfrm>
        </p:spPr>
        <p:txBody>
          <a:bodyPr>
            <a:normAutofit/>
          </a:bodyPr>
          <a:lstStyle/>
          <a:p>
            <a:pPr algn="ctr"/>
            <a:r>
              <a:rPr lang="hr-HR" sz="3200" b="1" dirty="0" smtClean="0"/>
              <a:t>Newtonovi radovi</a:t>
            </a:r>
            <a:endParaRPr lang="hr-HR" sz="3200" b="1" dirty="0"/>
          </a:p>
        </p:txBody>
      </p:sp>
      <p:pic>
        <p:nvPicPr>
          <p:cNvPr id="4" name="Rezervirano mjesto sadržaja 3" descr="j.jpg"/>
          <p:cNvPicPr>
            <a:picLocks noGrp="1" noChangeAspect="1"/>
          </p:cNvPicPr>
          <p:nvPr>
            <p:ph sz="quarter" idx="1"/>
          </p:nvPr>
        </p:nvPicPr>
        <p:blipFill>
          <a:blip r:embed="rId2"/>
          <a:stretch>
            <a:fillRect/>
          </a:stretch>
        </p:blipFill>
        <p:spPr>
          <a:xfrm>
            <a:off x="4572000" y="4643446"/>
            <a:ext cx="3071834" cy="1785950"/>
          </a:xfrm>
          <a:prstGeom prst="snip2DiagRect">
            <a:avLst/>
          </a:prstGeom>
          <a:solidFill>
            <a:srgbClr val="FFFFFF">
              <a:shade val="85000"/>
            </a:srgbClr>
          </a:solidFill>
          <a:ln w="88900" cap="sq">
            <a:solidFill>
              <a:srgbClr val="FFFFFF"/>
            </a:solidFill>
            <a:miter lim="800000"/>
          </a:ln>
          <a:effectLst>
            <a:outerShdw blurRad="88900" algn="tl" rotWithShape="0">
              <a:srgbClr val="000000">
                <a:alpha val="45000"/>
              </a:srgbClr>
            </a:outerShdw>
          </a:effectLst>
          <a:scene3d>
            <a:camera prst="orthographicFront"/>
            <a:lightRig rig="twoPt" dir="t">
              <a:rot lat="0" lon="0" rev="7200000"/>
            </a:lightRig>
          </a:scene3d>
          <a:sp3d>
            <a:bevelT w="25400" h="19050"/>
            <a:contourClr>
              <a:srgbClr val="FFFFFF"/>
            </a:contourClr>
          </a:sp3d>
        </p:spPr>
      </p:pic>
      <p:pic>
        <p:nvPicPr>
          <p:cNvPr id="5" name="Slika 4" descr="k.png"/>
          <p:cNvPicPr>
            <a:picLocks noChangeAspect="1"/>
          </p:cNvPicPr>
          <p:nvPr/>
        </p:nvPicPr>
        <p:blipFill>
          <a:blip r:embed="rId3"/>
          <a:stretch>
            <a:fillRect/>
          </a:stretch>
        </p:blipFill>
        <p:spPr>
          <a:xfrm>
            <a:off x="4643438" y="1714488"/>
            <a:ext cx="2965854" cy="2462218"/>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6" name="Slika 5" descr="t.png"/>
          <p:cNvPicPr>
            <a:picLocks noChangeAspect="1"/>
          </p:cNvPicPr>
          <p:nvPr/>
        </p:nvPicPr>
        <p:blipFill>
          <a:blip r:embed="rId4"/>
          <a:stretch>
            <a:fillRect/>
          </a:stretch>
        </p:blipFill>
        <p:spPr>
          <a:xfrm>
            <a:off x="857224" y="2000240"/>
            <a:ext cx="2571768" cy="3402647"/>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ransition spd="slow">
    <p:plus/>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457200" y="274638"/>
            <a:ext cx="7467600" cy="868346"/>
          </a:xfrm>
        </p:spPr>
        <p:txBody>
          <a:bodyPr>
            <a:normAutofit/>
          </a:bodyPr>
          <a:lstStyle/>
          <a:p>
            <a:pPr algn="ctr"/>
            <a:r>
              <a:rPr lang="hr-HR" sz="3200" b="1" dirty="0" smtClean="0"/>
              <a:t>Newtonove izreke</a:t>
            </a:r>
            <a:endParaRPr lang="hr-HR" sz="3200" b="1" dirty="0"/>
          </a:p>
        </p:txBody>
      </p:sp>
      <p:sp>
        <p:nvSpPr>
          <p:cNvPr id="3" name="Rezervirano mjesto sadržaja 2"/>
          <p:cNvSpPr>
            <a:spLocks noGrp="1"/>
          </p:cNvSpPr>
          <p:nvPr>
            <p:ph sz="quarter" idx="1"/>
          </p:nvPr>
        </p:nvSpPr>
        <p:spPr>
          <a:xfrm>
            <a:off x="457200" y="2071678"/>
            <a:ext cx="7467600" cy="4402274"/>
          </a:xfrm>
        </p:spPr>
        <p:txBody>
          <a:bodyPr>
            <a:normAutofit/>
          </a:bodyPr>
          <a:lstStyle/>
          <a:p>
            <a:r>
              <a:rPr lang="it-IT" sz="2600" dirty="0" smtClean="0">
                <a:solidFill>
                  <a:schemeClr val="tx1"/>
                </a:solidFill>
              </a:rPr>
              <a:t>Gradimo </a:t>
            </a:r>
            <a:r>
              <a:rPr lang="it-IT" sz="2600" dirty="0" smtClean="0">
                <a:solidFill>
                  <a:schemeClr val="tx1"/>
                </a:solidFill>
              </a:rPr>
              <a:t>previše zidova, a premalo mostova</a:t>
            </a:r>
            <a:endParaRPr lang="hr-HR" sz="2600" dirty="0" smtClean="0">
              <a:solidFill>
                <a:schemeClr val="tx1"/>
              </a:solidFill>
            </a:endParaRPr>
          </a:p>
          <a:p>
            <a:r>
              <a:rPr lang="pl-PL" sz="2600" dirty="0" smtClean="0">
                <a:solidFill>
                  <a:schemeClr val="tx1"/>
                </a:solidFill>
              </a:rPr>
              <a:t>Ukoliko zaista vidim dalje od drugih ljudi, to je zato što stojim na ramenima divova</a:t>
            </a:r>
          </a:p>
          <a:p>
            <a:r>
              <a:rPr lang="hr-HR" sz="2600" dirty="0" smtClean="0">
                <a:solidFill>
                  <a:schemeClr val="tx1"/>
                </a:solidFill>
              </a:rPr>
              <a:t>Ono što se treba cijeniti je ozbiljnost - a ne broj eksperimenata</a:t>
            </a:r>
          </a:p>
          <a:p>
            <a:r>
              <a:rPr lang="hr-HR" sz="2600" dirty="0" smtClean="0">
                <a:solidFill>
                  <a:schemeClr val="tx1"/>
                </a:solidFill>
              </a:rPr>
              <a:t>Ja sebe gledam kao na dječaka koji se igra na morskoj obali, dok ogromni okean istine leži neotkriven ispred mene</a:t>
            </a:r>
            <a:r>
              <a:rPr lang="hr-HR" dirty="0" smtClean="0">
                <a:solidFill>
                  <a:schemeClr val="tx1"/>
                </a:solidFill>
              </a:rPr>
              <a:t>.</a:t>
            </a:r>
            <a:endParaRPr lang="hr-HR" dirty="0">
              <a:solidFill>
                <a:schemeClr val="tx1"/>
              </a:solidFill>
            </a:endParaRPr>
          </a:p>
        </p:txBody>
      </p:sp>
    </p:spTree>
  </p:cSld>
  <p:clrMapOvr>
    <a:masterClrMapping/>
  </p:clrMapOvr>
  <p:transition spd="slow">
    <p:wheel spokes="8"/>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457200" y="274638"/>
            <a:ext cx="7467600" cy="796908"/>
          </a:xfrm>
        </p:spPr>
        <p:txBody>
          <a:bodyPr>
            <a:normAutofit/>
          </a:bodyPr>
          <a:lstStyle/>
          <a:p>
            <a:pPr algn="ctr"/>
            <a:r>
              <a:rPr lang="hr-HR" sz="3200" b="1" dirty="0" smtClean="0"/>
              <a:t>Reflektorski  teleskop</a:t>
            </a:r>
            <a:endParaRPr lang="hr-HR" sz="3200" b="1" dirty="0"/>
          </a:p>
        </p:txBody>
      </p:sp>
      <p:sp>
        <p:nvSpPr>
          <p:cNvPr id="3" name="Rezervirano mjesto sadržaja 2"/>
          <p:cNvSpPr>
            <a:spLocks noGrp="1"/>
          </p:cNvSpPr>
          <p:nvPr>
            <p:ph sz="quarter" idx="1"/>
          </p:nvPr>
        </p:nvSpPr>
        <p:spPr/>
        <p:txBody>
          <a:bodyPr/>
          <a:lstStyle/>
          <a:p>
            <a:r>
              <a:rPr lang="hr-HR" sz="2400" b="1" dirty="0" smtClean="0">
                <a:solidFill>
                  <a:schemeClr val="tx1"/>
                </a:solidFill>
              </a:rPr>
              <a:t>Reflektorski teleskop</a:t>
            </a:r>
            <a:r>
              <a:rPr lang="hr-HR" sz="2400" dirty="0" smtClean="0">
                <a:solidFill>
                  <a:schemeClr val="tx1"/>
                </a:solidFill>
              </a:rPr>
              <a:t> je tip teleskopa koji svjetlost sakuplja zrcalima za razliku od refraktorskih teleskopa koji svjetlost skupljaju lećama. Zbog manje cijene zrcala, najveći svjetski teleskopi su reflektorskog tipa, npr. svemirski teleskop </a:t>
            </a:r>
            <a:r>
              <a:rPr lang="hr-HR" sz="2400" b="1" dirty="0" smtClean="0">
                <a:solidFill>
                  <a:schemeClr val="tx1"/>
                </a:solidFill>
              </a:rPr>
              <a:t>Hubble</a:t>
            </a:r>
            <a:r>
              <a:rPr lang="hr-HR" sz="2400" dirty="0" smtClean="0">
                <a:solidFill>
                  <a:schemeClr val="tx1"/>
                </a:solidFill>
              </a:rPr>
              <a:t> i Teleskopi Keck.</a:t>
            </a:r>
          </a:p>
          <a:p>
            <a:r>
              <a:rPr lang="hr-HR" sz="2400" dirty="0" smtClean="0">
                <a:solidFill>
                  <a:schemeClr val="tx1"/>
                </a:solidFill>
              </a:rPr>
              <a:t>Mana tih teleskopa je potreba za kolimacijom</a:t>
            </a:r>
            <a:r>
              <a:rPr lang="hr-HR" dirty="0" smtClean="0"/>
              <a:t>.</a:t>
            </a:r>
          </a:p>
          <a:p>
            <a:endParaRPr lang="hr-HR" dirty="0"/>
          </a:p>
        </p:txBody>
      </p:sp>
      <p:pic>
        <p:nvPicPr>
          <p:cNvPr id="4" name="Slika 3" descr="r.png"/>
          <p:cNvPicPr>
            <a:picLocks noChangeAspect="1"/>
          </p:cNvPicPr>
          <p:nvPr/>
        </p:nvPicPr>
        <p:blipFill>
          <a:blip r:embed="rId2"/>
          <a:stretch>
            <a:fillRect/>
          </a:stretch>
        </p:blipFill>
        <p:spPr>
          <a:xfrm>
            <a:off x="5286380" y="4429132"/>
            <a:ext cx="1452562" cy="2071702"/>
          </a:xfrm>
          <a:prstGeom prst="rect">
            <a:avLst/>
          </a:prstGeom>
          <a:ln w="88900" cap="sq" cmpd="thickThin">
            <a:solidFill>
              <a:srgbClr val="000000"/>
            </a:solidFill>
            <a:prstDash val="solid"/>
            <a:miter lim="800000"/>
          </a:ln>
          <a:effectLst>
            <a:innerShdw blurRad="76200">
              <a:srgbClr val="000000"/>
            </a:innerShdw>
          </a:effectLst>
        </p:spPr>
      </p:pic>
      <p:pic>
        <p:nvPicPr>
          <p:cNvPr id="5" name="Slika 4" descr="rr.png"/>
          <p:cNvPicPr>
            <a:picLocks noChangeAspect="1"/>
          </p:cNvPicPr>
          <p:nvPr/>
        </p:nvPicPr>
        <p:blipFill>
          <a:blip r:embed="rId3"/>
          <a:stretch>
            <a:fillRect/>
          </a:stretch>
        </p:blipFill>
        <p:spPr>
          <a:xfrm>
            <a:off x="928662" y="4500570"/>
            <a:ext cx="2928958" cy="2047004"/>
          </a:xfrm>
          <a:prstGeom prst="snip2DiagRect">
            <a:avLst/>
          </a:prstGeom>
          <a:solidFill>
            <a:srgbClr val="FFFFFF">
              <a:shade val="85000"/>
            </a:srgbClr>
          </a:solidFill>
          <a:ln w="88900" cap="sq">
            <a:solidFill>
              <a:srgbClr val="FFFFFF"/>
            </a:solidFill>
            <a:miter lim="800000"/>
          </a:ln>
          <a:effectLst>
            <a:outerShdw blurRad="88900" algn="tl" rotWithShape="0">
              <a:srgbClr val="000000">
                <a:alpha val="45000"/>
              </a:srgbClr>
            </a:outerShdw>
          </a:effectLst>
          <a:scene3d>
            <a:camera prst="orthographicFront"/>
            <a:lightRig rig="twoPt" dir="t">
              <a:rot lat="0" lon="0" rev="7200000"/>
            </a:lightRig>
          </a:scene3d>
          <a:sp3d>
            <a:bevelT w="25400" h="19050"/>
            <a:contourClr>
              <a:srgbClr val="FFFFFF"/>
            </a:contourClr>
          </a:sp3d>
        </p:spPr>
      </p:pic>
    </p:spTree>
  </p:cSld>
  <p:clrMapOvr>
    <a:masterClrMapping/>
  </p:clrMapOvr>
  <p:transition spd="slow">
    <p:comb dir="vert"/>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a:bodyPr>
          <a:lstStyle/>
          <a:p>
            <a:pPr algn="ctr"/>
            <a:r>
              <a:rPr lang="hr-HR" sz="3200" b="1" dirty="0" smtClean="0"/>
              <a:t>Sila</a:t>
            </a:r>
            <a:endParaRPr lang="hr-HR" sz="3200" b="1" dirty="0"/>
          </a:p>
        </p:txBody>
      </p:sp>
      <p:sp>
        <p:nvSpPr>
          <p:cNvPr id="3" name="Rezervirano mjesto sadržaja 2"/>
          <p:cNvSpPr>
            <a:spLocks noGrp="1"/>
          </p:cNvSpPr>
          <p:nvPr>
            <p:ph sz="quarter" idx="1"/>
          </p:nvPr>
        </p:nvSpPr>
        <p:spPr/>
        <p:txBody>
          <a:bodyPr>
            <a:normAutofit lnSpcReduction="10000"/>
          </a:bodyPr>
          <a:lstStyle/>
          <a:p>
            <a:r>
              <a:rPr lang="hr-HR" sz="2600" b="1" dirty="0" smtClean="0">
                <a:solidFill>
                  <a:schemeClr val="tx1"/>
                </a:solidFill>
              </a:rPr>
              <a:t>Sila</a:t>
            </a:r>
            <a:r>
              <a:rPr lang="hr-HR" sz="2600" dirty="0" smtClean="0">
                <a:solidFill>
                  <a:schemeClr val="tx1"/>
                </a:solidFill>
              </a:rPr>
              <a:t> je fizikalna veličina kojom se opisuje međudjelovanje tijela i njegove okoline koje može uzrokovati promjenu brzine ili oblika tijela</a:t>
            </a:r>
          </a:p>
          <a:p>
            <a:r>
              <a:rPr lang="hr-HR" sz="2600" dirty="0" smtClean="0">
                <a:solidFill>
                  <a:schemeClr val="tx1"/>
                </a:solidFill>
              </a:rPr>
              <a:t>Iako se vektorski račun razvijao tek u 18. i 19. stoljeću, postupak zbrajanja sila po pravilu paralelograma bio je navodno poznat još u antičko doba, a eksplicitno ga spominju i Galileo i Newton.</a:t>
            </a:r>
            <a:r>
              <a:rPr lang="hr-HR" sz="2600" baseline="30000" dirty="0" smtClean="0">
                <a:solidFill>
                  <a:schemeClr val="tx1"/>
                </a:solidFill>
                <a:hlinkClick r:id="" action="ppaction://hlinkfile"/>
              </a:rPr>
              <a:t>[1]</a:t>
            </a:r>
            <a:r>
              <a:rPr lang="hr-HR" sz="2600" dirty="0" smtClean="0">
                <a:solidFill>
                  <a:schemeClr val="tx1"/>
                </a:solidFill>
              </a:rPr>
              <a:t> Na skici  prikazano je zbrajanje sila  . Sile su prikazane kao usmjerene dužine: strelica označava smjer sile</a:t>
            </a:r>
          </a:p>
          <a:p>
            <a:endParaRPr lang="hr-HR" dirty="0"/>
          </a:p>
        </p:txBody>
      </p:sp>
    </p:spTree>
  </p:cSld>
  <p:clrMapOvr>
    <a:masterClrMapping/>
  </p:clrMapOvr>
  <p:transition spd="slow">
    <p:diamond/>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1305</TotalTime>
  <Words>508</Words>
  <PresentationFormat>On-screen Show (4:3)</PresentationFormat>
  <Paragraphs>29</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Oriel</vt:lpstr>
      <vt:lpstr>Isaac Newton  </vt:lpstr>
      <vt:lpstr>Djetinjstvo i školovanje</vt:lpstr>
      <vt:lpstr>Isaac  Newton</vt:lpstr>
      <vt:lpstr>Isaac  newton</vt:lpstr>
      <vt:lpstr> newtonovi  radovi </vt:lpstr>
      <vt:lpstr>Newtonovi radovi</vt:lpstr>
      <vt:lpstr>Newtonove izreke</vt:lpstr>
      <vt:lpstr>Reflektorski  teleskop</vt:lpstr>
      <vt:lpstr>Sila</vt:lpstr>
      <vt:lpstr>Zbrajanje  sila</vt:lpstr>
      <vt:lpstr>Starost i smrt</vt:lpstr>
      <vt:lpstr>kraj</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Isaac Newton</dc:title>
  <dc:creator>HP</dc:creator>
  <cp:lastModifiedBy>user</cp:lastModifiedBy>
  <cp:revision>48</cp:revision>
  <dcterms:created xsi:type="dcterms:W3CDTF">2013-02-26T16:51:35Z</dcterms:created>
  <dcterms:modified xsi:type="dcterms:W3CDTF">2013-03-08T16:13:40Z</dcterms:modified>
</cp:coreProperties>
</file>