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10"/>
  </p:notesMasterIdLst>
  <p:sldIdLst>
    <p:sldId id="256" r:id="rId2"/>
    <p:sldId id="257" r:id="rId3"/>
    <p:sldId id="258" r:id="rId4"/>
    <p:sldId id="261" r:id="rId5"/>
    <p:sldId id="262" r:id="rId6"/>
    <p:sldId id="259" r:id="rId7"/>
    <p:sldId id="260" r:id="rId8"/>
    <p:sldId id="264" r:id="rId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FF6600"/>
    <a:srgbClr val="990000"/>
    <a:srgbClr val="000066"/>
    <a:srgbClr val="FFFF00"/>
    <a:srgbClr val="444CF0"/>
    <a:srgbClr val="622402"/>
    <a:srgbClr val="27A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24" autoAdjust="0"/>
  </p:normalViewPr>
  <p:slideViewPr>
    <p:cSldViewPr>
      <p:cViewPr varScale="1">
        <p:scale>
          <a:sx n="67" d="100"/>
          <a:sy n="67" d="100"/>
        </p:scale>
        <p:origin x="-10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C0E58B-09FE-4EB7-9B93-DEE48CC23DE7}" type="datetimeFigureOut">
              <a:rPr lang="sr-Latn-CS" smtClean="0"/>
              <a:pPr/>
              <a:t>26.2.2013</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1AAA30-6A3C-4F14-8438-80786B899585}"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621AAA30-6A3C-4F14-8438-80786B899585}" type="slidenum">
              <a:rPr lang="hr-HR" smtClean="0"/>
              <a:pPr/>
              <a:t>1</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2CB471C-DBA5-4948-A656-02C9B9092D2B}" type="datetimeFigureOut">
              <a:rPr lang="sr-Latn-CS" smtClean="0"/>
              <a:pPr/>
              <a:t>26.2.2013</a:t>
            </a:fld>
            <a:endParaRPr lang="hr-H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1B5B5D7-829C-4AE0-8963-15B52E237DD0}"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B471C-DBA5-4948-A656-02C9B9092D2B}" type="datetimeFigureOut">
              <a:rPr lang="sr-Latn-CS" smtClean="0"/>
              <a:pPr/>
              <a:t>26.2.2013</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D1B5B5D7-829C-4AE0-8963-15B52E237DD0}"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B471C-DBA5-4948-A656-02C9B9092D2B}" type="datetimeFigureOut">
              <a:rPr lang="sr-Latn-CS" smtClean="0"/>
              <a:pPr/>
              <a:t>26.2.2013</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D1B5B5D7-829C-4AE0-8963-15B52E237DD0}"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B471C-DBA5-4948-A656-02C9B9092D2B}" type="datetimeFigureOut">
              <a:rPr lang="sr-Latn-CS" smtClean="0"/>
              <a:pPr/>
              <a:t>26.2.2013</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D1B5B5D7-829C-4AE0-8963-15B52E237DD0}" type="slidenum">
              <a:rPr lang="hr-HR" smtClean="0"/>
              <a:pPr/>
              <a:t>‹#›</a:t>
            </a:fld>
            <a:endParaRPr lang="hr-H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2CB471C-DBA5-4948-A656-02C9B9092D2B}" type="datetimeFigureOut">
              <a:rPr lang="sr-Latn-CS" smtClean="0"/>
              <a:pPr/>
              <a:t>26.2.2013</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D1B5B5D7-829C-4AE0-8963-15B52E237DD0}" type="slidenum">
              <a:rPr lang="hr-HR" smtClean="0"/>
              <a:pPr/>
              <a:t>‹#›</a:t>
            </a:fld>
            <a:endParaRPr lang="hr-H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CB471C-DBA5-4948-A656-02C9B9092D2B}" type="datetimeFigureOut">
              <a:rPr lang="sr-Latn-CS" smtClean="0"/>
              <a:pPr/>
              <a:t>26.2.2013</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D1B5B5D7-829C-4AE0-8963-15B52E237DD0}" type="slidenum">
              <a:rPr lang="hr-HR" smtClean="0"/>
              <a:pPr/>
              <a:t>‹#›</a:t>
            </a:fld>
            <a:endParaRPr lang="hr-H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CB471C-DBA5-4948-A656-02C9B9092D2B}" type="datetimeFigureOut">
              <a:rPr lang="sr-Latn-CS" smtClean="0"/>
              <a:pPr/>
              <a:t>26.2.2013</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D1B5B5D7-829C-4AE0-8963-15B52E237DD0}"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2CB471C-DBA5-4948-A656-02C9B9092D2B}" type="datetimeFigureOut">
              <a:rPr lang="sr-Latn-CS" smtClean="0"/>
              <a:pPr/>
              <a:t>26.2.2013</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D1B5B5D7-829C-4AE0-8963-15B52E237DD0}" type="slidenum">
              <a:rPr lang="hr-HR" smtClean="0"/>
              <a:pPr/>
              <a:t>‹#›</a:t>
            </a:fld>
            <a:endParaRPr lang="hr-H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2CB471C-DBA5-4948-A656-02C9B9092D2B}" type="datetimeFigureOut">
              <a:rPr lang="sr-Latn-CS" smtClean="0"/>
              <a:pPr/>
              <a:t>26.2.2013</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D1B5B5D7-829C-4AE0-8963-15B52E237DD0}"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2CB471C-DBA5-4948-A656-02C9B9092D2B}" type="datetimeFigureOut">
              <a:rPr lang="sr-Latn-CS" smtClean="0"/>
              <a:pPr/>
              <a:t>26.2.2013</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D1B5B5D7-829C-4AE0-8963-15B52E237DD0}"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2CB471C-DBA5-4948-A656-02C9B9092D2B}" type="datetimeFigureOut">
              <a:rPr lang="sr-Latn-CS" smtClean="0"/>
              <a:pPr/>
              <a:t>26.2.2013</a:t>
            </a:fld>
            <a:endParaRPr lang="hr-H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1B5B5D7-829C-4AE0-8963-15B52E237DD0}" type="slidenum">
              <a:rPr lang="hr-HR" smtClean="0"/>
              <a:pPr/>
              <a:t>‹#›</a:t>
            </a:fld>
            <a:endParaRPr lang="hr-H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2CB471C-DBA5-4948-A656-02C9B9092D2B}" type="datetimeFigureOut">
              <a:rPr lang="sr-Latn-CS" smtClean="0"/>
              <a:pPr/>
              <a:t>26.2.2013</a:t>
            </a:fld>
            <a:endParaRPr lang="hr-H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B5B5D7-829C-4AE0-8963-15B52E237DD0}"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4348" y="714356"/>
            <a:ext cx="7772400" cy="1143008"/>
          </a:xfrm>
          <a:scene3d>
            <a:camera prst="orthographicFront">
              <a:rot lat="0" lon="0" rev="0"/>
            </a:camera>
            <a:lightRig rig="balanced" dir="tl"/>
          </a:scene3d>
          <a:sp3d prstMaterial="powder">
            <a:bevelT w="25400" h="38100"/>
          </a:sp3d>
        </p:spPr>
        <p:style>
          <a:lnRef idx="0">
            <a:schemeClr val="accent2"/>
          </a:lnRef>
          <a:fillRef idx="3">
            <a:schemeClr val="accent2"/>
          </a:fillRef>
          <a:effectRef idx="3">
            <a:schemeClr val="accent2"/>
          </a:effectRef>
          <a:fontRef idx="minor">
            <a:schemeClr val="lt1"/>
          </a:fontRef>
        </p:style>
        <p:txBody>
          <a:bodyPr>
            <a:normAutofit/>
            <a:scene3d>
              <a:camera prst="orthographicFront"/>
              <a:lightRig rig="balanced" dir="t"/>
            </a:scene3d>
            <a:sp3d extrusionH="69850" contourW="12700" prstMaterial="flat">
              <a:bevelT w="38100" h="38100"/>
              <a:bevelB w="57150" h="38100" prst="artDeco"/>
              <a:extrusionClr>
                <a:srgbClr val="FF0000"/>
              </a:extrusionClr>
              <a:contourClr>
                <a:srgbClr val="FF0000"/>
              </a:contourClr>
            </a:sp3d>
          </a:bodyPr>
          <a:lstStyle/>
          <a:p>
            <a:pPr algn="ctr"/>
            <a:r>
              <a:rPr lang="hr-HR" sz="6600" dirty="0" smtClean="0">
                <a:effectLst>
                  <a:outerShdw blurRad="60007" dist="310007" dir="7680000" sy="30000" kx="1300200" algn="ctr" rotWithShape="0">
                    <a:prstClr val="black">
                      <a:alpha val="32000"/>
                    </a:prstClr>
                  </a:outerShdw>
                </a:effectLst>
                <a:latin typeface="Bernard MT Condensed" pitchFamily="18" charset="0"/>
              </a:rPr>
              <a:t>SLOBODNI PAD</a:t>
            </a:r>
            <a:endParaRPr lang="hr-HR" sz="6600" dirty="0">
              <a:effectLst>
                <a:outerShdw blurRad="60007" dist="310007" dir="7680000" sy="30000" kx="1300200" algn="ctr" rotWithShape="0">
                  <a:prstClr val="black">
                    <a:alpha val="32000"/>
                  </a:prstClr>
                </a:outerShdw>
              </a:effectLst>
              <a:latin typeface="Bernard MT Condensed" pitchFamily="18" charset="0"/>
            </a:endParaRPr>
          </a:p>
        </p:txBody>
      </p:sp>
      <p:pic>
        <p:nvPicPr>
          <p:cNvPr id="1027" name="Picture 3" descr="D:\slobodni-pad-wingsuit-flyer-a.jpg"/>
          <p:cNvPicPr>
            <a:picLocks noChangeAspect="1" noChangeArrowheads="1"/>
          </p:cNvPicPr>
          <p:nvPr/>
        </p:nvPicPr>
        <p:blipFill>
          <a:blip r:embed="rId3"/>
          <a:srcRect/>
          <a:stretch>
            <a:fillRect/>
          </a:stretch>
        </p:blipFill>
        <p:spPr bwMode="auto">
          <a:xfrm>
            <a:off x="533400" y="2143117"/>
            <a:ext cx="8077200" cy="457203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14290"/>
            <a:ext cx="7929618" cy="985846"/>
          </a:xfrm>
          <a:solidFill>
            <a:schemeClr val="accent1">
              <a:lumMod val="75000"/>
            </a:schemeClr>
          </a:solidFill>
          <a:scene3d>
            <a:camera prst="orthographicFront"/>
            <a:lightRig rig="soft" dir="tl">
              <a:rot lat="0" lon="0" rev="20100000"/>
            </a:lightRig>
          </a:scene3d>
          <a:sp3d extrusionH="76200" contourW="12700" prstMaterial="dkEdge">
            <a:bevelT w="50800" h="50800"/>
            <a:extrusionClr>
              <a:srgbClr val="C00000"/>
            </a:extrusionClr>
            <a:contourClr>
              <a:schemeClr val="accent1">
                <a:lumMod val="50000"/>
              </a:schemeClr>
            </a:contourClr>
          </a:sp3d>
        </p:spPr>
        <p:style>
          <a:lnRef idx="0">
            <a:schemeClr val="accent4"/>
          </a:lnRef>
          <a:fillRef idx="3">
            <a:schemeClr val="accent4"/>
          </a:fillRef>
          <a:effectRef idx="3">
            <a:schemeClr val="accent4"/>
          </a:effectRef>
          <a:fontRef idx="minor">
            <a:schemeClr val="lt1"/>
          </a:fontRef>
        </p:style>
        <p:txBody>
          <a:bodyPr>
            <a:normAutofit/>
            <a:scene3d>
              <a:camera prst="orthographicFront"/>
              <a:lightRig rig="soft" dir="t">
                <a:rot lat="0" lon="0" rev="17220000"/>
              </a:lightRig>
            </a:scene3d>
            <a:sp3d extrusionH="57150" contourW="12700" prstMaterial="softEdge">
              <a:bevelT w="38100" h="38100"/>
              <a:extrusionClr>
                <a:srgbClr val="FFFF00"/>
              </a:extrusionClr>
              <a:contourClr>
                <a:srgbClr val="0070C0"/>
              </a:contourClr>
            </a:sp3d>
          </a:bodyPr>
          <a:lstStyle/>
          <a:p>
            <a:pPr algn="ctr"/>
            <a:r>
              <a:rPr lang="hr-HR" dirty="0" smtClean="0">
                <a:solidFill>
                  <a:srgbClr val="FFC000"/>
                </a:solidFill>
                <a:effectLst>
                  <a:outerShdw blurRad="60007" dist="310007" dir="7680000" sy="30000" kx="1300200" algn="ctr" rotWithShape="0">
                    <a:prstClr val="black">
                      <a:alpha val="32000"/>
                    </a:prstClr>
                  </a:outerShdw>
                </a:effectLst>
              </a:rPr>
              <a:t>Što je slobodni pad ?</a:t>
            </a:r>
            <a:endParaRPr lang="hr-HR" dirty="0">
              <a:solidFill>
                <a:srgbClr val="FFC000"/>
              </a:solidFill>
              <a:effectLst>
                <a:outerShdw blurRad="60007" dist="310007" dir="7680000" sy="30000" kx="1300200" algn="ctr" rotWithShape="0">
                  <a:prstClr val="black">
                    <a:alpha val="32000"/>
                  </a:prstClr>
                </a:outerShdw>
              </a:effectLst>
            </a:endParaRPr>
          </a:p>
        </p:txBody>
      </p:sp>
      <p:sp>
        <p:nvSpPr>
          <p:cNvPr id="3" name="Subtitle 2"/>
          <p:cNvSpPr>
            <a:spLocks noGrp="1"/>
          </p:cNvSpPr>
          <p:nvPr>
            <p:ph type="subTitle" idx="1"/>
          </p:nvPr>
        </p:nvSpPr>
        <p:spPr>
          <a:xfrm>
            <a:off x="571472" y="1428736"/>
            <a:ext cx="7858180" cy="3429024"/>
          </a:xfrm>
          <a:noFill/>
          <a:ln>
            <a:noFill/>
          </a:ln>
        </p:spPr>
        <p:style>
          <a:lnRef idx="0">
            <a:schemeClr val="accent2"/>
          </a:lnRef>
          <a:fillRef idx="3">
            <a:schemeClr val="accent2"/>
          </a:fillRef>
          <a:effectRef idx="3">
            <a:schemeClr val="accent2"/>
          </a:effectRef>
          <a:fontRef idx="minor">
            <a:schemeClr val="lt1"/>
          </a:fontRef>
        </p:style>
        <p:txBody>
          <a:bodyPr vert="horz" lIns="45720" rIns="45720">
            <a:normAutofit/>
            <a:sp3d extrusionH="57150" contourW="12700" prstMaterial="flat">
              <a:extrusionClr>
                <a:schemeClr val="bg1"/>
              </a:extrusionClr>
              <a:contourClr>
                <a:srgbClr val="000066"/>
              </a:contourClr>
            </a:sp3d>
          </a:bodyPr>
          <a:lstStyle/>
          <a:p>
            <a:pPr algn="l"/>
            <a:r>
              <a:rPr lang="hr-HR" sz="2400" b="1" dirty="0" smtClean="0">
                <a:solidFill>
                  <a:srgbClr val="000066"/>
                </a:solidFill>
              </a:rPr>
              <a:t>Slobodni pad je jednoliko ubrzano kretanje tijela uzrokovano djelovanjem Zemljine privlačne sile ili sile teže. Pri tome tijelo pri padu prevaljuje sve veće putove, jer je brzina pada sve veća. Kao iznos ubrzanja uzima se ubrzanje gravitacione sile i iznosi ~9,81 m/s² Pri tome se za izračunavanje ostalih fizikalnih veličina koriste formule za jednoliko ubrzano kretanje.</a:t>
            </a:r>
            <a:endParaRPr lang="hr-HR" sz="2400" b="1" dirty="0">
              <a:solidFill>
                <a:srgbClr val="00006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1026" name="Picture 2" descr="D:\gravpolje.gif"/>
          <p:cNvPicPr>
            <a:picLocks noChangeAspect="1" noChangeArrowheads="1" noCrop="1"/>
          </p:cNvPicPr>
          <p:nvPr/>
        </p:nvPicPr>
        <p:blipFill>
          <a:blip r:embed="rId2"/>
          <a:srcRect/>
          <a:stretch>
            <a:fillRect/>
          </a:stretch>
        </p:blipFill>
        <p:spPr bwMode="auto">
          <a:xfrm>
            <a:off x="928662" y="714356"/>
            <a:ext cx="3071834" cy="5643602"/>
          </a:xfrm>
          <a:prstGeom prst="rect">
            <a:avLst/>
          </a:prstGeom>
          <a:ln w="228600" cap="sq" cmpd="thickThin">
            <a:solidFill>
              <a:srgbClr val="000000"/>
            </a:solidFill>
            <a:prstDash val="solid"/>
            <a:miter lim="800000"/>
          </a:ln>
          <a:effectLst>
            <a:innerShdw blurRad="76200">
              <a:srgbClr val="000000"/>
            </a:innerShdw>
          </a:effectLst>
        </p:spPr>
      </p:pic>
      <p:pic>
        <p:nvPicPr>
          <p:cNvPr id="1027" name="Picture 3" descr="D:\Free-fall.gif"/>
          <p:cNvPicPr>
            <a:picLocks noChangeAspect="1" noChangeArrowheads="1" noCrop="1"/>
          </p:cNvPicPr>
          <p:nvPr/>
        </p:nvPicPr>
        <p:blipFill>
          <a:blip r:embed="rId3"/>
          <a:srcRect/>
          <a:stretch>
            <a:fillRect/>
          </a:stretch>
        </p:blipFill>
        <p:spPr bwMode="auto">
          <a:xfrm>
            <a:off x="5214942" y="714356"/>
            <a:ext cx="2928958" cy="564360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noFill/>
          <a:ln>
            <a:noFill/>
          </a:ln>
        </p:spPr>
        <p:style>
          <a:lnRef idx="1">
            <a:schemeClr val="accent3"/>
          </a:lnRef>
          <a:fillRef idx="2">
            <a:schemeClr val="accent3"/>
          </a:fillRef>
          <a:effectRef idx="1">
            <a:schemeClr val="accent3"/>
          </a:effectRef>
          <a:fontRef idx="minor">
            <a:schemeClr val="dk1"/>
          </a:fontRef>
        </p:style>
        <p:txBody>
          <a:bodyPr>
            <a:normAutofit fontScale="92500"/>
          </a:bodyPr>
          <a:lstStyle/>
          <a:p>
            <a:r>
              <a:rPr lang="vi-VN" b="1" dirty="0" smtClean="0">
                <a:solidFill>
                  <a:srgbClr val="FF0000"/>
                </a:solidFill>
              </a:rPr>
              <a:t>Padobran</a:t>
            </a:r>
            <a:r>
              <a:rPr lang="vi-VN" dirty="0" smtClean="0">
                <a:solidFill>
                  <a:srgbClr val="FF0000"/>
                </a:solidFill>
              </a:rPr>
              <a:t> je naprava koja služi za usporavanje ubrzanog pada kroz atmosferu. Izum padobrana mnogi pripisivaju Leonardo da Vinciu, no postoje mnogi dokazi o skicama sličnih naprava kao i pokušaja pojedinaca u korištenju naprava nalik padobranu u cilju sigurnog spuštanja s visine prije pojave Leonardovih crteža. Prije nego što se praktično počeo primjenjivati, padobran mnogostruko unaprijeđivan kroz stoljeća, do tada padobran je bila stvar razonodih znanstvenika, izumitelja te vratolomnika.</a:t>
            </a:r>
            <a:endParaRPr lang="hr-HR" dirty="0">
              <a:solidFill>
                <a:srgbClr val="FF0000"/>
              </a:solidFill>
              <a:latin typeface="Mistral" pitchFamily="66" charset="0"/>
              <a:cs typeface="Andalus" pitchFamily="18" charset="-78"/>
            </a:endParaRPr>
          </a:p>
        </p:txBody>
      </p:sp>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scene3d>
              <a:camera prst="orthographicFront"/>
              <a:lightRig rig="soft" dir="t">
                <a:rot lat="0" lon="0" rev="16800000"/>
              </a:lightRig>
            </a:scene3d>
            <a:sp3d contourW="12700" prstMaterial="softEdge">
              <a:bevelT w="38100" h="38100"/>
              <a:contourClr>
                <a:srgbClr val="990000"/>
              </a:contourClr>
            </a:sp3d>
          </a:bodyPr>
          <a:lstStyle/>
          <a:p>
            <a:r>
              <a:rPr lang="hr-HR" dirty="0" smtClean="0">
                <a:gradFill>
                  <a:gsLst>
                    <a:gs pos="0">
                      <a:srgbClr val="622402"/>
                    </a:gs>
                    <a:gs pos="73000">
                      <a:schemeClr val="accent1">
                        <a:tint val="73000"/>
                        <a:satMod val="145000"/>
                      </a:schemeClr>
                    </a:gs>
                    <a:gs pos="100000">
                      <a:schemeClr val="accent1">
                        <a:tint val="83000"/>
                        <a:satMod val="143000"/>
                      </a:schemeClr>
                    </a:gs>
                  </a:gsLst>
                  <a:lin ang="4800000" scaled="1"/>
                </a:gradFill>
                <a:latin typeface="Algerian" pitchFamily="82" charset="0"/>
              </a:rPr>
              <a:t>Što je padobran ?</a:t>
            </a:r>
            <a:endParaRPr lang="hr-HR" dirty="0">
              <a:gradFill>
                <a:gsLst>
                  <a:gs pos="0">
                    <a:srgbClr val="622402"/>
                  </a:gs>
                  <a:gs pos="73000">
                    <a:schemeClr val="accent1">
                      <a:tint val="73000"/>
                      <a:satMod val="145000"/>
                    </a:schemeClr>
                  </a:gs>
                  <a:gs pos="100000">
                    <a:schemeClr val="accent1">
                      <a:tint val="83000"/>
                      <a:satMod val="143000"/>
                    </a:schemeClr>
                  </a:gs>
                </a:gsLst>
                <a:lin ang="4800000" scaled="1"/>
              </a:gradFill>
              <a:latin typeface="Algerian"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65000"/>
                <a:lumOff val="35000"/>
              </a:schemeClr>
            </a:gs>
            <a:gs pos="40000">
              <a:schemeClr val="bg1">
                <a:tint val="65000"/>
                <a:satMod val="300000"/>
              </a:schemeClr>
            </a:gs>
            <a:gs pos="100000">
              <a:schemeClr val="bg1">
                <a:shade val="65000"/>
                <a:satMod val="300000"/>
              </a:schemeClr>
            </a:gs>
          </a:gsLst>
          <a:path path="circle">
            <a:fillToRect l="95000" t="-106500" r="5000" b="2065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1143000"/>
          </a:xfrm>
          <a:solidFill>
            <a:srgbClr val="444CF0"/>
          </a:solidFill>
        </p:spPr>
        <p:style>
          <a:lnRef idx="2">
            <a:schemeClr val="dk1">
              <a:shade val="50000"/>
            </a:schemeClr>
          </a:lnRef>
          <a:fillRef idx="1">
            <a:schemeClr val="dk1"/>
          </a:fillRef>
          <a:effectRef idx="0">
            <a:schemeClr val="dk1"/>
          </a:effectRef>
          <a:fontRef idx="minor">
            <a:schemeClr val="lt1"/>
          </a:fontRef>
        </p:style>
        <p:txBody>
          <a:bodyPr>
            <a:normAutofit/>
          </a:bodyPr>
          <a:lstStyle/>
          <a:p>
            <a:r>
              <a:rPr lang="hr-HR" sz="6600" dirty="0" smtClean="0">
                <a:solidFill>
                  <a:srgbClr val="FFFF00"/>
                </a:solidFill>
                <a:latin typeface="Felix Titling" pitchFamily="82" charset="0"/>
              </a:rPr>
              <a:t>PADOBRAN</a:t>
            </a:r>
            <a:endParaRPr lang="hr-HR" sz="6600" dirty="0">
              <a:solidFill>
                <a:srgbClr val="FFFF00"/>
              </a:solidFill>
              <a:latin typeface="Felix Titling" pitchFamily="82" charset="0"/>
            </a:endParaRPr>
          </a:p>
        </p:txBody>
      </p:sp>
      <p:pic>
        <p:nvPicPr>
          <p:cNvPr id="3076" name="Picture 4" descr="D:\parachute.jpg"/>
          <p:cNvPicPr>
            <a:picLocks noChangeAspect="1" noChangeArrowheads="1"/>
          </p:cNvPicPr>
          <p:nvPr/>
        </p:nvPicPr>
        <p:blipFill>
          <a:blip r:embed="rId2"/>
          <a:srcRect/>
          <a:stretch>
            <a:fillRect/>
          </a:stretch>
        </p:blipFill>
        <p:spPr bwMode="auto">
          <a:xfrm>
            <a:off x="857224" y="1857364"/>
            <a:ext cx="7429552" cy="47625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600200"/>
            <a:ext cx="7500990" cy="4709160"/>
          </a:xfrm>
        </p:spPr>
        <p:txBody>
          <a:bodyPr>
            <a:noAutofit/>
          </a:bodyPr>
          <a:lstStyle/>
          <a:p>
            <a:r>
              <a:rPr lang="hr-HR" dirty="0" smtClean="0">
                <a:cs typeface="Utsaah" pitchFamily="34" charset="0"/>
              </a:rPr>
              <a:t>Veliki talijanski slikar,konstruktor i mislilac, među crtežima i skicama imao je i skicu za padobran. Već tada je izračunao da je sigurno spuštanje na zemlju dovoljna površina padobrana 50 metara kvadratnih. </a:t>
            </a:r>
            <a:endParaRPr lang="hr-HR" dirty="0" smtClean="0"/>
          </a:p>
          <a:p>
            <a:pPr>
              <a:buNone/>
            </a:pPr>
            <a:endParaRPr lang="hr-HR" dirty="0">
              <a:cs typeface="Utsaah" pitchFamily="34" charset="0"/>
            </a:endParaRPr>
          </a:p>
        </p:txBody>
      </p:sp>
      <p:sp>
        <p:nvSpPr>
          <p:cNvPr id="2" name="Title 1"/>
          <p:cNvSpPr>
            <a:spLocks noGrp="1"/>
          </p:cNvSpPr>
          <p:nvPr>
            <p:ph type="title"/>
          </p:nvPr>
        </p:nvSpPr>
        <p:spPr>
          <a:xfrm>
            <a:off x="428596" y="285728"/>
            <a:ext cx="8229600" cy="1143000"/>
          </a:xfrm>
        </p:spPr>
        <p:style>
          <a:lnRef idx="1">
            <a:schemeClr val="accent1"/>
          </a:lnRef>
          <a:fillRef idx="3">
            <a:schemeClr val="accent1"/>
          </a:fillRef>
          <a:effectRef idx="2">
            <a:schemeClr val="accent1"/>
          </a:effectRef>
          <a:fontRef idx="minor">
            <a:schemeClr val="lt1"/>
          </a:fontRef>
        </p:style>
        <p:txBody>
          <a:bodyPr>
            <a:normAutofit/>
            <a:scene3d>
              <a:camera prst="orthographicFront"/>
              <a:lightRig rig="soft" dir="t">
                <a:rot lat="0" lon="0" rev="16800000"/>
              </a:lightRig>
            </a:scene3d>
            <a:sp3d extrusionH="57150" contourW="12700" prstMaterial="softEdge">
              <a:bevelT w="38100" h="38100"/>
              <a:extrusionClr>
                <a:srgbClr val="FFC000"/>
              </a:extrusionClr>
              <a:contourClr>
                <a:srgbClr val="FF0000"/>
              </a:contourClr>
            </a:sp3d>
          </a:bodyPr>
          <a:lstStyle/>
          <a:p>
            <a:r>
              <a:rPr lang="hr-HR" sz="6000" dirty="0" smtClean="0">
                <a:effectLst>
                  <a:innerShdw blurRad="63500" dist="50800" dir="13500000">
                    <a:srgbClr val="FF0000">
                      <a:alpha val="50000"/>
                    </a:srgbClr>
                  </a:innerShdw>
                </a:effectLst>
                <a:latin typeface="Brush Script MT" pitchFamily="66" charset="0"/>
              </a:rPr>
              <a:t>Leonardo Da Vinci</a:t>
            </a:r>
            <a:endParaRPr lang="hr-HR" sz="6000" dirty="0">
              <a:effectLst>
                <a:innerShdw blurRad="63500" dist="50800" dir="13500000">
                  <a:srgbClr val="FF0000">
                    <a:alpha val="50000"/>
                  </a:srgbClr>
                </a:innerShdw>
              </a:effectLst>
              <a:latin typeface="Brush Script MT" pitchFamily="66" charset="0"/>
            </a:endParaRPr>
          </a:p>
        </p:txBody>
      </p:sp>
      <p:pic>
        <p:nvPicPr>
          <p:cNvPr id="2050" name="Picture 2" descr="D:\index.jpg"/>
          <p:cNvPicPr>
            <a:picLocks noChangeAspect="1" noChangeArrowheads="1"/>
          </p:cNvPicPr>
          <p:nvPr/>
        </p:nvPicPr>
        <p:blipFill>
          <a:blip r:embed="rId2"/>
          <a:srcRect/>
          <a:stretch>
            <a:fillRect/>
          </a:stretch>
        </p:blipFill>
        <p:spPr bwMode="auto">
          <a:xfrm>
            <a:off x="1285852" y="4071942"/>
            <a:ext cx="2000264" cy="2571768"/>
          </a:xfrm>
          <a:prstGeom prst="rect">
            <a:avLst/>
          </a:prstGeom>
          <a:noFill/>
        </p:spPr>
      </p:pic>
      <p:pic>
        <p:nvPicPr>
          <p:cNvPr id="2051" name="Picture 3" descr="D:\image002.jpg"/>
          <p:cNvPicPr>
            <a:picLocks noChangeAspect="1" noChangeArrowheads="1"/>
          </p:cNvPicPr>
          <p:nvPr/>
        </p:nvPicPr>
        <p:blipFill>
          <a:blip r:embed="rId3"/>
          <a:srcRect/>
          <a:stretch>
            <a:fillRect/>
          </a:stretch>
        </p:blipFill>
        <p:spPr bwMode="auto">
          <a:xfrm>
            <a:off x="5000628" y="4071942"/>
            <a:ext cx="2143141" cy="257176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14290"/>
            <a:ext cx="8001056" cy="939180"/>
          </a:xfrm>
          <a:solidFill>
            <a:schemeClr val="accent1">
              <a:lumMod val="50000"/>
            </a:schemeClr>
          </a:solidFill>
        </p:spPr>
        <p:style>
          <a:lnRef idx="0">
            <a:schemeClr val="accent3"/>
          </a:lnRef>
          <a:fillRef idx="3">
            <a:schemeClr val="accent3"/>
          </a:fillRef>
          <a:effectRef idx="3">
            <a:schemeClr val="accent3"/>
          </a:effectRef>
          <a:fontRef idx="minor">
            <a:schemeClr val="lt1"/>
          </a:fontRef>
        </p:style>
        <p:txBody>
          <a:bodyPr>
            <a:scene3d>
              <a:camera prst="isometricOffAxis1Right"/>
              <a:lightRig rig="soft" dir="t">
                <a:rot lat="0" lon="0" rev="16800000"/>
              </a:lightRig>
            </a:scene3d>
            <a:sp3d extrusionH="63500" contourW="12700" prstMaterial="softEdge">
              <a:bevelT w="38100" h="38100"/>
              <a:extrusionClr>
                <a:srgbClr val="27A333"/>
              </a:extrusionClr>
              <a:contourClr>
                <a:srgbClr val="990000"/>
              </a:contourClr>
            </a:sp3d>
          </a:bodyPr>
          <a:lstStyle/>
          <a:p>
            <a:pPr algn="ctr"/>
            <a:r>
              <a:rPr lang="hr-HR" dirty="0" smtClean="0">
                <a:solidFill>
                  <a:srgbClr val="FF6600"/>
                </a:solidFill>
                <a:effectLst>
                  <a:outerShdw blurRad="60007" dist="310007" dir="7680000" sy="30000" kx="1300200" algn="ctr" rotWithShape="0">
                    <a:srgbClr val="00B050">
                      <a:alpha val="32000"/>
                    </a:srgbClr>
                  </a:outerShdw>
                </a:effectLst>
              </a:rPr>
              <a:t>Faust Vrančić</a:t>
            </a:r>
            <a:endParaRPr lang="hr-HR" dirty="0">
              <a:solidFill>
                <a:srgbClr val="FF6600"/>
              </a:solidFill>
              <a:effectLst>
                <a:outerShdw blurRad="60007" dist="310007" dir="7680000" sy="30000" kx="1300200" algn="ctr" rotWithShape="0">
                  <a:srgbClr val="00B050">
                    <a:alpha val="32000"/>
                  </a:srgbClr>
                </a:outerShdw>
              </a:effectLst>
            </a:endParaRPr>
          </a:p>
        </p:txBody>
      </p:sp>
      <p:sp>
        <p:nvSpPr>
          <p:cNvPr id="4" name="Subtitle 3"/>
          <p:cNvSpPr>
            <a:spLocks noGrp="1"/>
          </p:cNvSpPr>
          <p:nvPr>
            <p:ph type="subTitle" idx="1"/>
          </p:nvPr>
        </p:nvSpPr>
        <p:spPr>
          <a:xfrm>
            <a:off x="857224" y="1500174"/>
            <a:ext cx="7429552" cy="4143404"/>
          </a:xfrm>
        </p:spPr>
        <p:txBody>
          <a:bodyPr>
            <a:normAutofit/>
          </a:bodyPr>
          <a:lstStyle/>
          <a:p>
            <a:r>
              <a:rPr lang="vi-VN" sz="2400" dirty="0" smtClean="0">
                <a:solidFill>
                  <a:schemeClr val="bg2">
                    <a:lumMod val="10000"/>
                  </a:schemeClr>
                </a:solidFill>
              </a:rPr>
              <a:t>Djelo </a:t>
            </a:r>
            <a:r>
              <a:rPr lang="vi-VN" sz="2400" i="1" dirty="0" smtClean="0">
                <a:solidFill>
                  <a:schemeClr val="bg2">
                    <a:lumMod val="10000"/>
                  </a:schemeClr>
                </a:solidFill>
              </a:rPr>
              <a:t>Machinae novae</a:t>
            </a:r>
            <a:r>
              <a:rPr lang="vi-VN" sz="2400" dirty="0" smtClean="0">
                <a:solidFill>
                  <a:schemeClr val="bg2">
                    <a:lumMod val="10000"/>
                  </a:schemeClr>
                </a:solidFill>
              </a:rPr>
              <a:t> (</a:t>
            </a:r>
            <a:r>
              <a:rPr lang="vi-VN" sz="2400" i="1" dirty="0" smtClean="0">
                <a:solidFill>
                  <a:schemeClr val="bg2">
                    <a:lumMod val="10000"/>
                  </a:schemeClr>
                </a:solidFill>
              </a:rPr>
              <a:t>Nove naprave</a:t>
            </a:r>
            <a:r>
              <a:rPr lang="vi-VN" sz="2400" dirty="0" smtClean="0">
                <a:solidFill>
                  <a:schemeClr val="bg2">
                    <a:lumMod val="10000"/>
                  </a:schemeClr>
                </a:solidFill>
              </a:rPr>
              <a:t> iz 1615. ili 1616.) iznimno je vrijedno tehničko djelo s 49 slika (bakroreza), u kojem je na pet jezika opisano 56 različitih naprava, pronalazaka, uređaja i konstrukcija. Među značajnije opise iz spomenutoga djela spadaju viseći most i </a:t>
            </a:r>
            <a:r>
              <a:rPr lang="vi-VN" sz="2400" i="1" dirty="0" smtClean="0">
                <a:solidFill>
                  <a:schemeClr val="bg2">
                    <a:lumMod val="10000"/>
                  </a:schemeClr>
                </a:solidFill>
              </a:rPr>
              <a:t>Homo volans</a:t>
            </a:r>
            <a:r>
              <a:rPr lang="vi-VN" sz="2400" dirty="0" smtClean="0">
                <a:solidFill>
                  <a:schemeClr val="bg2">
                    <a:lumMod val="10000"/>
                  </a:schemeClr>
                </a:solidFill>
              </a:rPr>
              <a:t> (lat. </a:t>
            </a:r>
            <a:r>
              <a:rPr lang="vi-VN" sz="2400" i="1" dirty="0" smtClean="0">
                <a:solidFill>
                  <a:schemeClr val="bg2">
                    <a:lumMod val="10000"/>
                  </a:schemeClr>
                </a:solidFill>
              </a:rPr>
              <a:t>leteći čovjek</a:t>
            </a:r>
            <a:r>
              <a:rPr lang="vi-VN" sz="2400" dirty="0" smtClean="0">
                <a:solidFill>
                  <a:schemeClr val="bg2">
                    <a:lumMod val="10000"/>
                  </a:schemeClr>
                </a:solidFill>
              </a:rPr>
              <a:t>), prikaz padobranca. Vrančićeva djela pretiskana su uz komentare u posljednjem desetljeću 20. stoljeća.</a:t>
            </a:r>
            <a:endParaRPr lang="hr-HR" sz="2400" dirty="0">
              <a:solidFill>
                <a:schemeClr val="bg2">
                  <a:lumMod val="10000"/>
                </a:schemeClr>
              </a:solidFill>
            </a:endParaRPr>
          </a:p>
        </p:txBody>
      </p:sp>
      <p:pic>
        <p:nvPicPr>
          <p:cNvPr id="1026" name="Picture 2" descr="D:\230px-Fausto_Veranzio.jpg"/>
          <p:cNvPicPr>
            <a:picLocks noChangeAspect="1" noChangeArrowheads="1"/>
          </p:cNvPicPr>
          <p:nvPr/>
        </p:nvPicPr>
        <p:blipFill>
          <a:blip r:embed="rId2"/>
          <a:srcRect/>
          <a:stretch>
            <a:fillRect/>
          </a:stretch>
        </p:blipFill>
        <p:spPr bwMode="auto">
          <a:xfrm>
            <a:off x="5072066" y="4929198"/>
            <a:ext cx="1643074" cy="1928802"/>
          </a:xfrm>
          <a:prstGeom prst="rect">
            <a:avLst/>
          </a:prstGeom>
          <a:noFill/>
        </p:spPr>
      </p:pic>
      <p:pic>
        <p:nvPicPr>
          <p:cNvPr id="1027" name="Picture 3" descr="D:\index.jpg"/>
          <p:cNvPicPr>
            <a:picLocks noChangeAspect="1" noChangeArrowheads="1"/>
          </p:cNvPicPr>
          <p:nvPr/>
        </p:nvPicPr>
        <p:blipFill>
          <a:blip r:embed="rId3"/>
          <a:srcRect/>
          <a:stretch>
            <a:fillRect/>
          </a:stretch>
        </p:blipFill>
        <p:spPr bwMode="auto">
          <a:xfrm>
            <a:off x="571472" y="4572008"/>
            <a:ext cx="1819275" cy="228599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714488"/>
            <a:ext cx="8229600" cy="2357446"/>
          </a:xfrm>
        </p:spPr>
        <p:txBody>
          <a:bodyPr/>
          <a:lstStyle/>
          <a:p>
            <a:r>
              <a:rPr lang="hr-HR" dirty="0" smtClean="0">
                <a:solidFill>
                  <a:srgbClr val="993300"/>
                </a:solidFill>
                <a:latin typeface="Matura MT Script Capitals" pitchFamily="66" charset="0"/>
              </a:rPr>
              <a:t>Izradili: Dominik </a:t>
            </a:r>
            <a:r>
              <a:rPr lang="hr-HR" dirty="0" err="1" smtClean="0">
                <a:solidFill>
                  <a:srgbClr val="993300"/>
                </a:solidFill>
                <a:latin typeface="Matura MT Script Capitals" pitchFamily="66" charset="0"/>
              </a:rPr>
              <a:t>Jembrek</a:t>
            </a:r>
            <a:r>
              <a:rPr lang="hr-HR" dirty="0" smtClean="0">
                <a:solidFill>
                  <a:srgbClr val="993300"/>
                </a:solidFill>
                <a:latin typeface="Matura MT Script Capitals" pitchFamily="66" charset="0"/>
              </a:rPr>
              <a:t> i</a:t>
            </a:r>
            <a:br>
              <a:rPr lang="hr-HR" dirty="0" smtClean="0">
                <a:solidFill>
                  <a:srgbClr val="993300"/>
                </a:solidFill>
                <a:latin typeface="Matura MT Script Capitals" pitchFamily="66" charset="0"/>
              </a:rPr>
            </a:br>
            <a:r>
              <a:rPr lang="hr-HR" dirty="0" smtClean="0">
                <a:solidFill>
                  <a:srgbClr val="993300"/>
                </a:solidFill>
                <a:latin typeface="Matura MT Script Capitals" pitchFamily="66" charset="0"/>
              </a:rPr>
              <a:t>            Mata </a:t>
            </a:r>
            <a:r>
              <a:rPr lang="hr-HR" dirty="0" err="1" smtClean="0">
                <a:solidFill>
                  <a:srgbClr val="993300"/>
                </a:solidFill>
                <a:latin typeface="Matura MT Script Capitals" pitchFamily="66" charset="0"/>
              </a:rPr>
              <a:t>Todorović</a:t>
            </a:r>
            <a:r>
              <a:rPr lang="hr-HR" dirty="0" smtClean="0">
                <a:solidFill>
                  <a:srgbClr val="993300"/>
                </a:solidFill>
                <a:latin typeface="Matura MT Script Capitals" pitchFamily="66" charset="0"/>
              </a:rPr>
              <a:t/>
            </a:r>
            <a:br>
              <a:rPr lang="hr-HR" dirty="0" smtClean="0">
                <a:solidFill>
                  <a:srgbClr val="993300"/>
                </a:solidFill>
                <a:latin typeface="Matura MT Script Capitals" pitchFamily="66" charset="0"/>
              </a:rPr>
            </a:br>
            <a:r>
              <a:rPr lang="hr-HR" dirty="0" smtClean="0">
                <a:solidFill>
                  <a:srgbClr val="993300"/>
                </a:solidFill>
                <a:latin typeface="Matura MT Script Capitals" pitchFamily="66" charset="0"/>
              </a:rPr>
              <a:t> </a:t>
            </a:r>
            <a:r>
              <a:rPr lang="hr-HR" dirty="0" smtClean="0">
                <a:solidFill>
                  <a:srgbClr val="993300"/>
                </a:solidFill>
                <a:latin typeface="Matura MT Script Capitals" pitchFamily="66" charset="0"/>
              </a:rPr>
              <a:t>                                     8.c</a:t>
            </a:r>
            <a:endParaRPr lang="hr-HR" dirty="0">
              <a:solidFill>
                <a:srgbClr val="993300"/>
              </a:solidFill>
              <a:latin typeface="Matura MT Script Capital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170</TotalTime>
  <Words>267</Words>
  <Application>Microsoft Office PowerPoint</Application>
  <PresentationFormat>On-screen Show (4:3)</PresentationFormat>
  <Paragraphs>12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SLOBODNI PAD</vt:lpstr>
      <vt:lpstr>Što je slobodni pad ?</vt:lpstr>
      <vt:lpstr>Slide 3</vt:lpstr>
      <vt:lpstr>Što je padobran ?</vt:lpstr>
      <vt:lpstr>PADOBRAN</vt:lpstr>
      <vt:lpstr>Leonardo Da Vinci</vt:lpstr>
      <vt:lpstr>Faust Vrančić</vt:lpstr>
      <vt:lpstr>Izradili: Dominik Jembrek i             Mata Todorović                                       8.c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SLOBODAN PAD</dc:title>
  <dc:creator>Igor</dc:creator>
  <cp:lastModifiedBy>Igor</cp:lastModifiedBy>
  <cp:revision>20</cp:revision>
  <dcterms:created xsi:type="dcterms:W3CDTF">2013-02-25T19:36:05Z</dcterms:created>
  <dcterms:modified xsi:type="dcterms:W3CDTF">2013-02-26T20:25:58Z</dcterms:modified>
</cp:coreProperties>
</file>