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6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533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730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610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1005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20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114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150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3970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80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722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444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49AD7C-AA85-40C3-9175-887138A38331}" type="datetimeFigureOut">
              <a:rPr lang="hr-HR" smtClean="0"/>
              <a:pPr/>
              <a:t>18.5.2016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0C14F1-7345-4FE5-96F7-E0A03C94550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290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8080" y="1041083"/>
            <a:ext cx="9895840" cy="2387600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Mađarska nacionalna manjina u Republici Hrvatskoj</a:t>
            </a:r>
            <a:endParaRPr lang="hr-HR" sz="4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96" y="3001280"/>
            <a:ext cx="4003304" cy="29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0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Kultura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93463"/>
            <a:ext cx="10058400" cy="25330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400" dirty="0" smtClean="0">
                <a:latin typeface="+mj-lt"/>
              </a:rPr>
              <a:t>Mnogobrojni KUD-ovi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Društva mađarskih znanstvenika i umjetnika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Pjevačke, plesne, dramske, tamburaške skupine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Prosvjetno-kulturni centar Mađara u Republici Hrvatskoj</a:t>
            </a:r>
            <a:endParaRPr lang="hr-HR" sz="2400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93" y="4340181"/>
            <a:ext cx="9172575" cy="18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28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Manifestacije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67706"/>
            <a:ext cx="6632620" cy="13739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 </a:t>
            </a:r>
            <a:r>
              <a:rPr lang="hr-HR" sz="2400" dirty="0" smtClean="0">
                <a:latin typeface="+mj-lt"/>
              </a:rPr>
              <a:t>Dani Mađara u Osijeku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Smotra mađarskih pjevačkih zborova Hrvatske</a:t>
            </a:r>
            <a:endParaRPr lang="hr-HR" sz="2400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085" y="641631"/>
            <a:ext cx="3322750" cy="54094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84" y="3256196"/>
            <a:ext cx="3972857" cy="29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46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Politika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259730"/>
            <a:ext cx="4775486" cy="20050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Jedan zastupnik u Hrvatskom saboru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</a:t>
            </a:r>
            <a:r>
              <a:rPr lang="hr-HR" sz="2400" dirty="0" err="1" smtClean="0">
                <a:latin typeface="+mj-lt"/>
              </a:rPr>
              <a:t>Deneš</a:t>
            </a:r>
            <a:r>
              <a:rPr lang="hr-HR" sz="2400" dirty="0" smtClean="0">
                <a:latin typeface="+mj-lt"/>
              </a:rPr>
              <a:t> </a:t>
            </a:r>
            <a:r>
              <a:rPr lang="hr-HR" sz="2400" dirty="0" err="1" smtClean="0">
                <a:latin typeface="+mj-lt"/>
              </a:rPr>
              <a:t>Šoja</a:t>
            </a:r>
            <a:endParaRPr lang="hr-HR" sz="2400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356" y="2062693"/>
            <a:ext cx="3914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91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Kraj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219221"/>
            <a:ext cx="4917154" cy="2095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Izradila: Lara Podhraški, 8.b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81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/>
              <a:t>Mađarska zastava – glavni grad Budimpešta – matična domovina</a:t>
            </a:r>
            <a:endParaRPr lang="hr-HR" sz="44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7" t="1869" r="10617"/>
          <a:stretch/>
        </p:blipFill>
        <p:spPr>
          <a:xfrm>
            <a:off x="109614" y="2752703"/>
            <a:ext cx="4983081" cy="27980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7505"/>
          <a:stretch/>
        </p:blipFill>
        <p:spPr>
          <a:xfrm>
            <a:off x="5372508" y="1889819"/>
            <a:ext cx="6411679" cy="32592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813" y="4453251"/>
            <a:ext cx="2172809" cy="16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18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Mađarska </a:t>
            </a:r>
            <a:r>
              <a:rPr lang="hr-HR" b="1" dirty="0"/>
              <a:t>n</a:t>
            </a:r>
            <a:r>
              <a:rPr lang="hr-HR" b="1" dirty="0" smtClean="0"/>
              <a:t>arodna nošnja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8954"/>
            <a:ext cx="3901225" cy="39330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6645" t="4651" r="11627" b="18605"/>
          <a:stretch/>
        </p:blipFill>
        <p:spPr>
          <a:xfrm>
            <a:off x="5937161" y="1931832"/>
            <a:ext cx="5066471" cy="42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80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Razmještaj mađarske nacionalne manjine u Hrvatskoj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95470"/>
            <a:ext cx="10515600" cy="36865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</a:t>
            </a:r>
            <a:r>
              <a:rPr lang="hr-HR" sz="2800" dirty="0" smtClean="0">
                <a:latin typeface="+mj-lt"/>
              </a:rPr>
              <a:t>Bjelovarsko-bilogorska županija    osnovna škola u Velikoj Pisanici modelu "C" učenja mađarskog jezika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+mj-lt"/>
              </a:rPr>
              <a:t> Vukovarsko-srijemska županija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+mj-lt"/>
              </a:rPr>
              <a:t> Osječko-baranjska županija    59 % Mađara u Republici Hrvatskoj (2001</a:t>
            </a:r>
            <a:r>
              <a:rPr lang="hr-HR" sz="2400" dirty="0" smtClean="0">
                <a:latin typeface="+mj-lt"/>
              </a:rPr>
              <a:t>.)</a:t>
            </a:r>
          </a:p>
          <a:p>
            <a:endParaRPr lang="hr-HR" dirty="0"/>
          </a:p>
        </p:txBody>
      </p:sp>
      <p:sp>
        <p:nvSpPr>
          <p:cNvPr id="4" name="Dijagram toka: Poveznik 3"/>
          <p:cNvSpPr/>
          <p:nvPr/>
        </p:nvSpPr>
        <p:spPr>
          <a:xfrm>
            <a:off x="4881092" y="2575776"/>
            <a:ext cx="128789" cy="1030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ijagram toka: Poveznik 4"/>
          <p:cNvSpPr/>
          <p:nvPr/>
        </p:nvSpPr>
        <p:spPr>
          <a:xfrm>
            <a:off x="4404574" y="3889420"/>
            <a:ext cx="115910" cy="1416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055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Razmještaj mađarske nacionalne manjine u Hrvatskoj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774" y="1900191"/>
            <a:ext cx="4085096" cy="43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76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Mađari u Republici Hrvatskoj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04691"/>
            <a:ext cx="6309575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</a:t>
            </a:r>
            <a:r>
              <a:rPr lang="hr-HR" sz="2800" dirty="0" smtClean="0">
                <a:latin typeface="+mj-lt"/>
              </a:rPr>
              <a:t>12.650 hrvatskih državljana je navelo mađarski kao materinji jezik (2001.)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+mj-lt"/>
              </a:rPr>
              <a:t> 16.595 hrvatskih državljana izjasnilo se Mađarima (2001.)</a:t>
            </a:r>
            <a:endParaRPr lang="hr-HR" sz="2800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65252" t="20928" r="11183" b="28101"/>
          <a:stretch/>
        </p:blipFill>
        <p:spPr>
          <a:xfrm>
            <a:off x="7734300" y="1905000"/>
            <a:ext cx="3314699" cy="42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38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Obrazovanje pripadnika mađarske nacionalne manjine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77873"/>
            <a:ext cx="10515600" cy="29153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+mj-lt"/>
              </a:rPr>
              <a:t> Model A </a:t>
            </a:r>
            <a:r>
              <a:rPr lang="hr-HR" sz="2800" dirty="0" smtClean="0">
                <a:latin typeface="+mj-lt"/>
              </a:rPr>
              <a:t>– nastava na jeziku i pismu nacionalne manjine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+mj-lt"/>
              </a:rPr>
              <a:t> Model B </a:t>
            </a:r>
            <a:r>
              <a:rPr lang="hr-HR" sz="2800" dirty="0" smtClean="0">
                <a:latin typeface="+mj-lt"/>
              </a:rPr>
              <a:t>– dvojezična nastava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+mj-lt"/>
              </a:rPr>
              <a:t> Model C </a:t>
            </a:r>
            <a:r>
              <a:rPr lang="hr-HR" sz="2800" dirty="0" smtClean="0">
                <a:latin typeface="+mj-lt"/>
              </a:rPr>
              <a:t>– njegovanje jezika i kulture nacionalne manjine</a:t>
            </a:r>
            <a:endParaRPr lang="hr-HR" sz="2800" b="1" dirty="0" smtClean="0">
              <a:latin typeface="+mj-lt"/>
            </a:endParaRPr>
          </a:p>
          <a:p>
            <a:endParaRPr lang="hr-HR" b="1" dirty="0"/>
          </a:p>
          <a:p>
            <a:endParaRPr lang="hr-HR" b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7769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Osječko-baranjska </a:t>
            </a:r>
            <a:r>
              <a:rPr lang="hr-HR" b="1" dirty="0"/>
              <a:t>ž</a:t>
            </a:r>
            <a:r>
              <a:rPr lang="hr-HR" b="1" dirty="0" smtClean="0"/>
              <a:t>upanija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42733" y="2083242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 smtClean="0">
                <a:latin typeface="+mj-lt"/>
              </a:rPr>
              <a:t>A razina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Osnovna škola </a:t>
            </a:r>
            <a:r>
              <a:rPr lang="hr-HR" sz="2400" dirty="0" err="1" smtClean="0">
                <a:latin typeface="+mj-lt"/>
              </a:rPr>
              <a:t>Zmajevac</a:t>
            </a:r>
            <a:r>
              <a:rPr lang="hr-HR" sz="2400" dirty="0" smtClean="0">
                <a:latin typeface="+mj-lt"/>
              </a:rPr>
              <a:t>, PŠ Kotlina. PŠ Novi Bezdan, PŠ Suza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 </a:t>
            </a:r>
            <a:r>
              <a:rPr lang="hr-HR" sz="2400" dirty="0" smtClean="0">
                <a:latin typeface="+mj-lt"/>
              </a:rPr>
              <a:t>Osnovna škola Lug, PŠ </a:t>
            </a:r>
            <a:r>
              <a:rPr lang="hr-HR" sz="2400" dirty="0" err="1" smtClean="0">
                <a:latin typeface="+mj-lt"/>
              </a:rPr>
              <a:t>Vardarac</a:t>
            </a:r>
            <a:r>
              <a:rPr lang="hr-HR" sz="2400" dirty="0" smtClean="0">
                <a:latin typeface="+mj-lt"/>
              </a:rPr>
              <a:t>, PŠ Kopačevo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Prosvjetno-kulturni centar Mađara u Hrvatskoj, Osijek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Osnovna škola </a:t>
            </a:r>
            <a:r>
              <a:rPr lang="hr-HR" sz="2400" dirty="0" err="1" smtClean="0">
                <a:latin typeface="+mj-lt"/>
              </a:rPr>
              <a:t>Korog</a:t>
            </a:r>
            <a:endParaRPr lang="hr-HR" sz="24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 smtClean="0">
              <a:latin typeface="+mj-lt"/>
            </a:endParaRPr>
          </a:p>
          <a:p>
            <a:pPr marL="0" indent="0">
              <a:buNone/>
            </a:pPr>
            <a:r>
              <a:rPr lang="hr-HR" sz="2400" b="1" dirty="0" smtClean="0">
                <a:latin typeface="+mj-lt"/>
              </a:rPr>
              <a:t>B razina</a:t>
            </a:r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9203" y="4147892"/>
            <a:ext cx="3567447" cy="23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80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Osječko-baranjska županija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1218" y="2180585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latin typeface="+mj-lt"/>
              </a:rPr>
              <a:t>C razina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Osnovna </a:t>
            </a:r>
            <a:r>
              <a:rPr lang="hr-HR" sz="2400" dirty="0">
                <a:latin typeface="+mj-lt"/>
              </a:rPr>
              <a:t>škola Frana Krste Frankopana, Osijek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Osnovna škola Franje Krežme, Osijek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Osnovna škola dr. Franje Tuđmana, Beli </a:t>
            </a:r>
            <a:r>
              <a:rPr lang="hr-HR" sz="2400" dirty="0" smtClean="0">
                <a:latin typeface="+mj-lt"/>
              </a:rPr>
              <a:t>Manastir</a:t>
            </a:r>
            <a:endParaRPr lang="hr-HR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Osnovna škola Dalj, Dalj PŠ Erdut i PŠ </a:t>
            </a:r>
            <a:r>
              <a:rPr lang="hr-HR" sz="2400" dirty="0" smtClean="0">
                <a:latin typeface="+mj-lt"/>
              </a:rPr>
              <a:t>Aljmaš</a:t>
            </a:r>
            <a:endParaRPr lang="hr-HR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Osnovna škola Vladimira Nazora, Đakovo, PŠ </a:t>
            </a:r>
            <a:r>
              <a:rPr lang="hr-HR" sz="2400" dirty="0" err="1">
                <a:latin typeface="+mj-lt"/>
              </a:rPr>
              <a:t>Ivanovci</a:t>
            </a:r>
            <a:endParaRPr lang="hr-HR" sz="2400" dirty="0">
              <a:latin typeface="+mj-lt"/>
            </a:endParaRP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3763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267</Words>
  <Application>Microsoft Office PowerPoint</Application>
  <PresentationFormat>Prilagođeno</PresentationFormat>
  <Paragraphs>50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Retrospektiva</vt:lpstr>
      <vt:lpstr>Mađarska nacionalna manjina u Republici Hrvatskoj</vt:lpstr>
      <vt:lpstr>Mađarska zastava – glavni grad Budimpešta – matična domovina</vt:lpstr>
      <vt:lpstr>Mađarska narodna nošnja</vt:lpstr>
      <vt:lpstr>Razmještaj mađarske nacionalne manjine u Hrvatskoj</vt:lpstr>
      <vt:lpstr>Razmještaj mađarske nacionalne manjine u Hrvatskoj</vt:lpstr>
      <vt:lpstr>Mađari u Republici Hrvatskoj</vt:lpstr>
      <vt:lpstr>Obrazovanje pripadnika mađarske nacionalne manjine </vt:lpstr>
      <vt:lpstr>Osječko-baranjska županija</vt:lpstr>
      <vt:lpstr>Osječko-baranjska županija</vt:lpstr>
      <vt:lpstr>Kultura</vt:lpstr>
      <vt:lpstr>Manifestacije </vt:lpstr>
      <vt:lpstr>Politika</vt:lpstr>
      <vt:lpstr>Kraj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Mađarska nacionalna manjina</dc:title>
  <dc:creator>Podhraški</dc:creator>
  <cp:lastModifiedBy>UserXP</cp:lastModifiedBy>
  <cp:revision>22</cp:revision>
  <dcterms:created xsi:type="dcterms:W3CDTF">2016-04-21T17:11:09Z</dcterms:created>
  <dcterms:modified xsi:type="dcterms:W3CDTF">2016-05-18T07:17:22Z</dcterms:modified>
</cp:coreProperties>
</file>