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CC0000"/>
    <a:srgbClr val="3333FF"/>
    <a:srgbClr val="CC3399"/>
    <a:srgbClr val="006666"/>
    <a:srgbClr val="6600CC"/>
    <a:srgbClr val="00808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FC3D1EE-08EA-4F1C-AEB8-630312DF6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533400"/>
            <a:ext cx="6629400" cy="3067050"/>
          </a:xfrm>
        </p:spPr>
        <p:txBody>
          <a:bodyPr/>
          <a:lstStyle>
            <a:lvl1pPr algn="l"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10000"/>
            <a:ext cx="6629400" cy="17526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47800" y="6381750"/>
            <a:ext cx="1219200" cy="47625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8C28C330-C1EC-4088-BE18-1E841F6393C0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6381750"/>
            <a:ext cx="39624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C143D9-5B38-4132-982C-0BB82DA6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8485-BAA8-4E99-BAF5-04DC1CA0B3E6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EAFF9-CD60-4403-A78B-737226E60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74638"/>
            <a:ext cx="18669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38"/>
            <a:ext cx="54483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DF323-D813-490C-8496-1B2BBFF914CD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5148-09C3-45D3-AB4D-9A6986BE6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D511-E3A2-4B2E-A867-A378EB1AEBC4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81D54-5DD4-464F-B28A-9DE654DC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57B6-F81D-4EE0-A909-118F820C1008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DD42F-A4C1-44A1-A530-0CC9A1814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EBE62-F299-452D-B2BA-699FCF7D54AD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6357C-9902-4BF8-9180-418D53C37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4C070-E0FA-4293-B48D-B2A8481479AE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A1FF1-ADAE-491A-997C-39340DA60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0B44D-A7AD-4CBC-BE7E-7DC9FA4F8838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D54CA-38AA-4317-80DC-E789DB305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6FA-4DB4-4B03-8798-D2B8197BEDDE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0E7CF-2B1F-4640-8803-F11FF7763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2EC27-1820-4D69-89E5-1E78518F9C7F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0EDD7-B9A0-47C8-BF2C-0046A2731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055E-3C0F-4A5F-A60B-A0592BB40A6D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AADE-DF9A-4148-AAD0-065EAE18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fld id="{983AA5EA-0A85-4332-834A-A0E99BA1B61B}" type="datetime1">
              <a:rPr lang="en-US"/>
              <a:pPr>
                <a:defRPr/>
              </a:pPr>
              <a:t>2/3/2015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81750"/>
            <a:ext cx="533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Free template from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3817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smtClean="0"/>
            </a:lvl1pPr>
          </a:lstStyle>
          <a:p>
            <a:pPr>
              <a:defRPr/>
            </a:pPr>
            <a:fld id="{A3684BF9-BE44-4527-9771-210DFF988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7467600" cy="1600200"/>
          </a:xfrm>
        </p:spPr>
        <p:txBody>
          <a:bodyPr/>
          <a:lstStyle/>
          <a:p>
            <a:pPr algn="ctr" eaLnBrk="1" hangingPunct="1"/>
            <a:r>
              <a:rPr lang="hr-HR" sz="3600" b="1" smtClean="0">
                <a:latin typeface="Baskerville Old Face" pitchFamily="18" charset="0"/>
              </a:rPr>
              <a:t>Izvanučionička nastava </a:t>
            </a:r>
            <a:br>
              <a:rPr lang="hr-HR" sz="3600" b="1" smtClean="0">
                <a:latin typeface="Baskerville Old Face" pitchFamily="18" charset="0"/>
              </a:rPr>
            </a:br>
            <a:r>
              <a:rPr lang="hr-HR" sz="3600" b="1" smtClean="0">
                <a:latin typeface="Baskerville Old Face" pitchFamily="18" charset="0"/>
              </a:rPr>
              <a:t>4. razreda PŠ Vinica</a:t>
            </a:r>
            <a:endParaRPr lang="en-US" sz="3600" b="1" smtClean="0">
              <a:latin typeface="Baskerville Old Face" pitchFamily="18" charset="0"/>
            </a:endParaRPr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590800"/>
            <a:ext cx="3057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50px-Logo_F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6670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86200" y="3429000"/>
            <a:ext cx="1828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5400">
                <a:latin typeface="Baskerville Old Face" pitchFamily="18" charset="0"/>
              </a:rPr>
              <a:t>OKO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09800" y="6019800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Baskerville Old Face" pitchFamily="18" charset="0"/>
              </a:rPr>
              <a:t>Predavačica: Mišela Lokotar, prof.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D292FB-205D-4727-BC41-691705974CE1}" type="slidenum">
              <a:rPr lang="en-US"/>
              <a:pPr/>
              <a:t>10</a:t>
            </a:fld>
            <a:endParaRPr lang="en-US"/>
          </a:p>
        </p:txBody>
      </p:sp>
      <p:sp>
        <p:nvSpPr>
          <p:cNvPr id="12291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Prvo su učenici škaricama trebali odstraniti mišiće i masno tkivo.</a:t>
            </a:r>
          </a:p>
        </p:txBody>
      </p:sp>
      <p:pic>
        <p:nvPicPr>
          <p:cNvPr id="5" name="Picture 4" descr="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0AF3E3-CDE0-4893-87E2-E89BB364C181}" type="slidenum">
              <a:rPr lang="en-US"/>
              <a:pPr/>
              <a:t>11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Zatim su učenici dobili zadatak zarezati skalpelom rožnicu oka kako bi došli do leće. </a:t>
            </a:r>
          </a:p>
        </p:txBody>
      </p:sp>
      <p:pic>
        <p:nvPicPr>
          <p:cNvPr id="7" name="Picture 6" descr="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9E5640-065E-4FAA-9A21-01797FC8399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9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Zatim su učenici dobili zadatak zarezati skalpelom rožnicu oko kako bi došli do leće. </a:t>
            </a:r>
          </a:p>
        </p:txBody>
      </p:sp>
      <p:pic>
        <p:nvPicPr>
          <p:cNvPr id="5" name="Picture 4" descr="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4478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B039F0-352C-44F3-AEE5-2A62B5CCCC34}" type="slidenum">
              <a:rPr lang="en-US"/>
              <a:pPr/>
              <a:t>13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>
                <a:latin typeface="Baskerville Old Face" pitchFamily="18" charset="0"/>
              </a:rPr>
              <a:t>Kako se pokazalo vrlo teškim zarezati oko skalpelom učenici su ga morali lagano probušiti histološkom iglicom.</a:t>
            </a:r>
          </a:p>
        </p:txBody>
      </p:sp>
      <p:pic>
        <p:nvPicPr>
          <p:cNvPr id="7" name="Picture 6" descr="DSC020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447800"/>
            <a:ext cx="54102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5638800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>
                <a:latin typeface="Baskerville Old Face" pitchFamily="18" charset="0"/>
              </a:rPr>
              <a:t>Nakon rezanja i bušenja učenici su shvatili da oko nije tako nježan organ kao što su mislili.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2F39C5-10E7-4EAD-8EA1-1E1019BF7FB4}" type="slidenum">
              <a:rPr lang="en-US"/>
              <a:pPr/>
              <a:t>14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Nakon bušenja rožnice izašla je očna vodica. </a:t>
            </a:r>
          </a:p>
        </p:txBody>
      </p:sp>
      <p:pic>
        <p:nvPicPr>
          <p:cNvPr id="5" name="Picture 4" descr="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954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EF3BA7-E485-4AA5-9BE6-EF3A11000958}" type="slidenum">
              <a:rPr lang="en-US"/>
              <a:pPr/>
              <a:t>15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 dirty="0">
                <a:latin typeface="Baskerville Old Face" pitchFamily="18" charset="0"/>
              </a:rPr>
              <a:t>Slijedilo je rezanje </a:t>
            </a:r>
            <a:r>
              <a:rPr lang="hr-HR" sz="3200" dirty="0" smtClean="0">
                <a:latin typeface="Baskerville Old Face" pitchFamily="18" charset="0"/>
              </a:rPr>
              <a:t>ovojnica </a:t>
            </a:r>
            <a:r>
              <a:rPr lang="hr-HR" sz="3200" dirty="0">
                <a:latin typeface="Baskerville Old Face" pitchFamily="18" charset="0"/>
              </a:rPr>
              <a:t>kako bi došli do staklovine i leće. </a:t>
            </a:r>
          </a:p>
        </p:txBody>
      </p:sp>
      <p:pic>
        <p:nvPicPr>
          <p:cNvPr id="7" name="Picture 6" descr="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C4C92C-229E-4407-BA96-CDE67110DCDE}" type="slidenum">
              <a:rPr lang="en-US"/>
              <a:pPr/>
              <a:t>16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3810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Staklovina i leća</a:t>
            </a:r>
          </a:p>
        </p:txBody>
      </p:sp>
      <p:pic>
        <p:nvPicPr>
          <p:cNvPr id="5" name="Picture 4" descr="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E6D022-A064-491A-B8A7-D3C7C1859273}" type="slidenum">
              <a:rPr lang="en-US"/>
              <a:pPr/>
              <a:t>17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Gledajući kroz leću učenici su zaključili da se u oku stvara</a:t>
            </a:r>
            <a:r>
              <a:rPr lang="hr-HR" sz="3200" b="1" u="sng">
                <a:latin typeface="Baskerville Old Face" pitchFamily="18" charset="0"/>
              </a:rPr>
              <a:t> realna, umanjena i obrnuta slika</a:t>
            </a:r>
            <a:r>
              <a:rPr lang="hr-HR" sz="3200">
                <a:latin typeface="Baskerville Old Face" pitchFamily="18" charset="0"/>
              </a:rPr>
              <a:t>. </a:t>
            </a:r>
          </a:p>
        </p:txBody>
      </p:sp>
      <p:pic>
        <p:nvPicPr>
          <p:cNvPr id="7" name="Picture 6" descr="15.JPG"/>
          <p:cNvPicPr>
            <a:picLocks noChangeAspect="1"/>
          </p:cNvPicPr>
          <p:nvPr/>
        </p:nvPicPr>
        <p:blipFill>
          <a:blip r:embed="rId2"/>
          <a:srcRect l="23656" t="15411" r="2151"/>
          <a:stretch>
            <a:fillRect/>
          </a:stretch>
        </p:blipFill>
        <p:spPr bwMode="auto">
          <a:xfrm>
            <a:off x="1828800" y="2057400"/>
            <a:ext cx="5257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3F22B4-DCD9-493F-ADFC-DFB7BC412CC7}" type="slidenum">
              <a:rPr lang="en-US"/>
              <a:pPr/>
              <a:t>18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2209800"/>
            <a:ext cx="3810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Nakon sekcije učenici su zajedno s profesoricom riješili listić kako bi ponovili gradivo.</a:t>
            </a:r>
          </a:p>
        </p:txBody>
      </p:sp>
      <p:pic>
        <p:nvPicPr>
          <p:cNvPr id="5" name="Picture 4" descr="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33400"/>
            <a:ext cx="44577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EB0516-EE87-482E-B91F-66CC48AD987A}" type="slidenum">
              <a:rPr lang="en-US"/>
              <a:pPr/>
              <a:t>19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4800">
                <a:latin typeface="Baskerville Old Face" pitchFamily="18" charset="0"/>
              </a:rPr>
              <a:t>Ponovimo!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990600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>
                <a:latin typeface="Baskerville Old Face" pitchFamily="18" charset="0"/>
              </a:rPr>
              <a:t>Prozirni dijelovi oka kroz koje prolazi svjetlost su…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22860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Rožnica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24400" y="29718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Očna vodica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05000" y="4495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Leća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00600" y="51816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Staklovina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70ED01-072C-4A28-8E50-021AF06925EC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600" smtClean="0">
                <a:latin typeface="Baskerville Old Face" pitchFamily="18" charset="0"/>
              </a:rPr>
              <a:t>Nastavni plan i program (priroda i društvo 4. razred)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848600" cy="3886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smtClean="0">
                <a:latin typeface="Baskerville Old Face" pitchFamily="18" charset="0"/>
              </a:rPr>
              <a:t>LJUDSKO TIJELO</a:t>
            </a:r>
          </a:p>
          <a:p>
            <a:pPr eaLnBrk="1" hangingPunct="1">
              <a:buFontTx/>
              <a:buNone/>
            </a:pPr>
            <a:endParaRPr lang="sr-Latn-CS" smtClean="0">
              <a:latin typeface="Baskerville Old Face" pitchFamily="18" charset="0"/>
            </a:endParaRPr>
          </a:p>
          <a:p>
            <a:pPr eaLnBrk="1" hangingPunct="1"/>
            <a:r>
              <a:rPr lang="sr-Latn-CS" smtClean="0">
                <a:latin typeface="Baskerville Old Face" pitchFamily="18" charset="0"/>
              </a:rPr>
              <a:t>Ključni pojmovi: dijelovi tijela, organizam</a:t>
            </a:r>
          </a:p>
          <a:p>
            <a:pPr eaLnBrk="1" hangingPunct="1"/>
            <a:r>
              <a:rPr lang="sr-Latn-CS" smtClean="0">
                <a:latin typeface="Baskerville Old Face" pitchFamily="18" charset="0"/>
              </a:rPr>
              <a:t>Obrazovna postignuća: razumjeti da je ljudsko tijelo cjelina (organizam); znati važnost čuvanja tijela od ozljeda i štetnih utjecaja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0A812F-4C80-4E2B-8B24-99DC947573C2}" type="slidenum">
              <a:rPr lang="en-US"/>
              <a:pPr/>
              <a:t>20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4800">
                <a:latin typeface="Baskerville Old Face" pitchFamily="18" charset="0"/>
              </a:rPr>
              <a:t>Ponovimo!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990600"/>
            <a:ext cx="7620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4400">
                <a:latin typeface="Baskerville Old Face" pitchFamily="18" charset="0"/>
              </a:rPr>
              <a:t>Osjetilo vida čine…</a:t>
            </a:r>
          </a:p>
        </p:txBody>
      </p:sp>
      <p:pic>
        <p:nvPicPr>
          <p:cNvPr id="8" name="Picture 7" descr="DSC02021.JPG"/>
          <p:cNvPicPr>
            <a:picLocks noChangeAspect="1"/>
          </p:cNvPicPr>
          <p:nvPr/>
        </p:nvPicPr>
        <p:blipFill>
          <a:blip r:embed="rId2"/>
          <a:srcRect l="22633" t="35802" r="18108" b="34567"/>
          <a:stretch>
            <a:fillRect/>
          </a:stretch>
        </p:blipFill>
        <p:spPr bwMode="auto">
          <a:xfrm>
            <a:off x="2362200" y="2895600"/>
            <a:ext cx="45339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8200" y="19812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 dirty="0" smtClean="0">
                <a:latin typeface="Baskerville Old Face" pitchFamily="18" charset="0"/>
              </a:rPr>
              <a:t>Oko</a:t>
            </a:r>
            <a:endParaRPr lang="hr-HR" sz="3600" dirty="0">
              <a:latin typeface="Baskerville Old Face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81600" y="19812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Očni živac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90800" y="5867400"/>
            <a:ext cx="541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Centar u mozgu za vid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47800" y="2590800"/>
            <a:ext cx="19050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4762500" y="3162300"/>
            <a:ext cx="18288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8F373D-BCC8-4A9B-9218-67243D1E0F11}" type="slidenum">
              <a:rPr lang="en-US"/>
              <a:pPr/>
              <a:t>21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4800">
                <a:latin typeface="Baskerville Old Face" pitchFamily="18" charset="0"/>
              </a:rPr>
              <a:t>Zapamtimo!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2438400"/>
            <a:ext cx="8610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5400">
                <a:latin typeface="Baskerville Old Face" pitchFamily="18" charset="0"/>
              </a:rPr>
              <a:t>Očima gledamo, a mozgom vidimo.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28B57A-F3D2-40F0-AE11-A134C171E73E}" type="slidenum">
              <a:rPr lang="en-US"/>
              <a:pPr/>
              <a:t>22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Nakon uvoda u biologiju profesorica nas je uvela i u kemiju.</a:t>
            </a:r>
          </a:p>
        </p:txBody>
      </p:sp>
      <p:pic>
        <p:nvPicPr>
          <p:cNvPr id="5" name="Picture 4" descr="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34200" y="2895600"/>
            <a:ext cx="1905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Baskerville Old Face" pitchFamily="18" charset="0"/>
              </a:rPr>
              <a:t>Učionica kemije i upoznavanje s priborom.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B9A929-4E63-4AB0-B1ED-4157328AE13B}" type="slidenum">
              <a:rPr lang="en-US"/>
              <a:pPr/>
              <a:t>23</a:t>
            </a:fld>
            <a:endParaRPr lang="en-US"/>
          </a:p>
        </p:txBody>
      </p:sp>
      <p:sp>
        <p:nvSpPr>
          <p:cNvPr id="25603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Nakon uvoda u biologiju profesorica nas je i uvela u kemiju.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05600" y="289560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Baskerville Old Face" pitchFamily="18" charset="0"/>
              </a:rPr>
              <a:t>Prostorija s opasnim kemikalijama.</a:t>
            </a:r>
          </a:p>
        </p:txBody>
      </p:sp>
      <p:pic>
        <p:nvPicPr>
          <p:cNvPr id="7" name="Picture 6" descr="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905000"/>
            <a:ext cx="5842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DE3CDB-1576-4C85-8EFD-CDBDB763FDDF}" type="slidenum">
              <a:rPr lang="en-US"/>
              <a:pPr/>
              <a:t>24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304800"/>
            <a:ext cx="830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Slijedio je pokus – Dizanje balona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05600" y="2895600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Baskerville Old Face" pitchFamily="18" charset="0"/>
              </a:rPr>
              <a:t>Pribor i kemikalije za pokus.</a:t>
            </a:r>
          </a:p>
        </p:txBody>
      </p:sp>
      <p:pic>
        <p:nvPicPr>
          <p:cNvPr id="9" name="Picture 8" descr="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0574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9C9AEC-89E3-4514-B05A-71AB6189D0B5}" type="slidenum">
              <a:rPr lang="en-US"/>
              <a:pPr/>
              <a:t>25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1. korak – napuniti balon sodom bikarbonom. </a:t>
            </a:r>
          </a:p>
        </p:txBody>
      </p:sp>
      <p:pic>
        <p:nvPicPr>
          <p:cNvPr id="7" name="Picture 6" descr="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764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ED3E20-F27E-441B-924E-07C660920E20}" type="slidenum">
              <a:rPr lang="en-US"/>
              <a:pPr/>
              <a:t>26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2. korak – uliti ocat u Erlenmeyer-ovu tikvicu.</a:t>
            </a:r>
          </a:p>
        </p:txBody>
      </p:sp>
      <p:pic>
        <p:nvPicPr>
          <p:cNvPr id="5" name="Picture 4" descr="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3A7C59-9EA2-429C-98F1-0B3C82DEC7C1}" type="slidenum">
              <a:rPr lang="en-US"/>
              <a:pPr/>
              <a:t>27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 dirty="0">
                <a:latin typeface="Baskerville Old Face" pitchFamily="18" charset="0"/>
              </a:rPr>
              <a:t>3. korak – pažljivo navući balon preko tikvice.</a:t>
            </a:r>
          </a:p>
        </p:txBody>
      </p:sp>
      <p:pic>
        <p:nvPicPr>
          <p:cNvPr id="7" name="Picture 6" descr="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371600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C95DF9-4E51-487A-BB97-A8195864F057}" type="slidenum">
              <a:rPr lang="en-US"/>
              <a:pPr/>
              <a:t>28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4. korak – usipati sodu bikarbonu u ocat.</a:t>
            </a:r>
          </a:p>
        </p:txBody>
      </p:sp>
      <p:pic>
        <p:nvPicPr>
          <p:cNvPr id="5" name="Picture 4" descr="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3716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6BFE7D-B9CB-4B44-B58E-038DE8224532}" type="slidenum">
              <a:rPr lang="en-US"/>
              <a:pPr/>
              <a:t>29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5. korak – veseliti se rezultatu.</a:t>
            </a:r>
          </a:p>
        </p:txBody>
      </p:sp>
      <p:pic>
        <p:nvPicPr>
          <p:cNvPr id="7" name="Picture 6" descr="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716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D6F8C8-64B6-447D-91DA-EC9FF5376935}" type="slidenum">
              <a:rPr lang="en-US"/>
              <a:pPr/>
              <a:t>3</a:t>
            </a:fld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200" smtClean="0">
                <a:latin typeface="Baskerville Old Face" pitchFamily="18" charset="0"/>
              </a:rPr>
              <a:t>Želeći ponoviti i produbiti znanje o oku uputili smo se u Gimnaziju “Fran Galović”.</a:t>
            </a:r>
          </a:p>
        </p:txBody>
      </p:sp>
      <p:pic>
        <p:nvPicPr>
          <p:cNvPr id="7" name="Picture 6" descr="DSC020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09800"/>
            <a:ext cx="5091113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00200"/>
            <a:ext cx="4343400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515AEB-2F15-46C3-A5FA-A788D4751739}" type="slidenum">
              <a:rPr lang="en-US"/>
              <a:pPr/>
              <a:t>30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6. korak – zapisati sve što smo napravili i donijeti zaključak.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9600" y="1524000"/>
            <a:ext cx="769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Zaključak naše učenice: “Miješanjem sode bikarbone i octa nastaje plin koji podiže balon. Taj plin se zove ugljikov dioksid.” </a:t>
            </a:r>
          </a:p>
        </p:txBody>
      </p:sp>
      <p:pic>
        <p:nvPicPr>
          <p:cNvPr id="10" name="Picture 9" descr="DSC020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2860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88FD86-7DBE-4C36-9231-D1863EB74BC6}" type="slidenum">
              <a:rPr lang="en-US"/>
              <a:pPr/>
              <a:t>31</a:t>
            </a:fld>
            <a:endParaRPr lang="en-US"/>
          </a:p>
        </p:txBody>
      </p:sp>
      <p:sp>
        <p:nvSpPr>
          <p:cNvPr id="33795" name="TextBox 10"/>
          <p:cNvSpPr txBox="1">
            <a:spLocks noChangeArrowheads="1"/>
          </p:cNvSpPr>
          <p:nvPr/>
        </p:nvSpPr>
        <p:spPr bwMode="auto">
          <a:xfrm>
            <a:off x="990600" y="1905000"/>
            <a:ext cx="7239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600">
                <a:latin typeface="Baskerville Old Face" pitchFamily="18" charset="0"/>
              </a:rPr>
              <a:t>Veliko hvala profesorici Lokotar i maturanticama na uloženom vremenu i trudu, te riječima pohvale za ponašanje i znanje učenika 4. razreda PŠ Vinica.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C50E46-12A1-4DB2-8E46-2F805674C933}" type="slidenum">
              <a:rPr lang="en-US"/>
              <a:pPr/>
              <a:t>32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38200" y="533400"/>
            <a:ext cx="883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600">
                <a:latin typeface="Baskerville Old Face" pitchFamily="18" charset="0"/>
              </a:rPr>
              <a:t>Kojeg od naših učenika čekaju ovi hodnici?</a:t>
            </a:r>
          </a:p>
        </p:txBody>
      </p:sp>
      <p:pic>
        <p:nvPicPr>
          <p:cNvPr id="5" name="Picture 4" descr="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EEBB1E6-E8B4-4046-9673-D43AFC79D1FF}" type="slidenum">
              <a:rPr lang="en-US"/>
              <a:pPr/>
              <a:t>33</a:t>
            </a:fld>
            <a:endParaRPr lang="en-US"/>
          </a:p>
        </p:txBody>
      </p:sp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1905000" y="6248400"/>
            <a:ext cx="556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/>
              <a:t>Prezentaciju izradila učiteljica Lana Sabolović.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069000-9310-4F89-BE92-0D8B733EBCF3}" type="slidenum">
              <a:rPr lang="en-US"/>
              <a:pPr/>
              <a:t>4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200" smtClean="0">
                <a:latin typeface="Baskerville Old Face" pitchFamily="18" charset="0"/>
              </a:rPr>
              <a:t>S profesoricom Mišelom Lokotar smo na jednostavan način ponovili naše znanje o oku i još puno toga naučili. </a:t>
            </a:r>
          </a:p>
        </p:txBody>
      </p:sp>
      <p:pic>
        <p:nvPicPr>
          <p:cNvPr id="9" name="Picture 8" descr="02.JPG"/>
          <p:cNvPicPr>
            <a:picLocks noChangeAspect="1"/>
          </p:cNvPicPr>
          <p:nvPr/>
        </p:nvPicPr>
        <p:blipFill>
          <a:blip r:embed="rId2"/>
          <a:srcRect t="22511"/>
          <a:stretch>
            <a:fillRect/>
          </a:stretch>
        </p:blipFill>
        <p:spPr bwMode="auto">
          <a:xfrm>
            <a:off x="3048000" y="2286000"/>
            <a:ext cx="58674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50127_154200.jpg"/>
          <p:cNvPicPr>
            <a:picLocks noChangeAspect="1"/>
          </p:cNvPicPr>
          <p:nvPr/>
        </p:nvPicPr>
        <p:blipFill>
          <a:blip r:embed="rId3"/>
          <a:srcRect l="15802" t="18889" r="9135" b="8888"/>
          <a:stretch>
            <a:fillRect/>
          </a:stretch>
        </p:blipFill>
        <p:spPr bwMode="auto">
          <a:xfrm>
            <a:off x="228600" y="1676400"/>
            <a:ext cx="289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BD2AB7-889D-4705-A445-477B368E4FB5}" type="slidenum">
              <a:rPr lang="en-US"/>
              <a:pPr/>
              <a:t>5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600" smtClean="0">
                <a:latin typeface="Baskerville Old Face" pitchFamily="18" charset="0"/>
              </a:rPr>
              <a:t>Podsjetimo se: OČNE OVOJNICE.</a:t>
            </a:r>
          </a:p>
        </p:txBody>
      </p:sp>
      <p:pic>
        <p:nvPicPr>
          <p:cNvPr id="7" name="Picture 6" descr="03.JPG"/>
          <p:cNvPicPr>
            <a:picLocks noChangeAspect="1"/>
          </p:cNvPicPr>
          <p:nvPr/>
        </p:nvPicPr>
        <p:blipFill>
          <a:blip r:embed="rId2"/>
          <a:srcRect l="19167" t="10001" r="25000" b="7777"/>
          <a:stretch>
            <a:fillRect/>
          </a:stretch>
        </p:blipFill>
        <p:spPr bwMode="auto">
          <a:xfrm>
            <a:off x="3276600" y="990600"/>
            <a:ext cx="5105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19050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Baskerville Old Face" pitchFamily="18" charset="0"/>
              </a:rPr>
              <a:t>BJELOOČNICA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5720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smtClean="0">
                <a:latin typeface="Baskerville Old Face" pitchFamily="18" charset="0"/>
              </a:rPr>
              <a:t>ROŽNICA </a:t>
            </a:r>
          </a:p>
          <a:p>
            <a:r>
              <a:rPr lang="hr-HR" dirty="0" smtClean="0">
                <a:latin typeface="Baskerville Old Face" pitchFamily="18" charset="0"/>
              </a:rPr>
              <a:t>(prozirni dio oka)</a:t>
            </a:r>
            <a:endParaRPr lang="hr-HR" dirty="0">
              <a:latin typeface="Baskerville Old Face" pitchFamily="18" charset="0"/>
            </a:endParaRPr>
          </a:p>
        </p:txBody>
      </p: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819400" y="2105025"/>
            <a:ext cx="1447800" cy="5619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33600" y="3886200"/>
            <a:ext cx="25146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E45166-B6BE-4E26-A043-91CDF86FFDB6}" type="slidenum">
              <a:rPr lang="en-US"/>
              <a:pPr/>
              <a:t>6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600" smtClean="0">
                <a:latin typeface="Baskerville Old Face" pitchFamily="18" charset="0"/>
              </a:rPr>
              <a:t>Podsjetimo se: očne ovojnice.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19050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Baskerville Old Face" pitchFamily="18" charset="0"/>
              </a:rPr>
              <a:t>ŽILNICA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5720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Baskerville Old Face" pitchFamily="18" charset="0"/>
              </a:rPr>
              <a:t>ŠARENICA</a:t>
            </a:r>
          </a:p>
        </p:txBody>
      </p:sp>
      <p:pic>
        <p:nvPicPr>
          <p:cNvPr id="9" name="Picture 8" descr="04.JPG"/>
          <p:cNvPicPr>
            <a:picLocks noChangeAspect="1"/>
          </p:cNvPicPr>
          <p:nvPr/>
        </p:nvPicPr>
        <p:blipFill>
          <a:blip r:embed="rId2"/>
          <a:srcRect l="17500" t="18889" r="24167" b="8888"/>
          <a:stretch>
            <a:fillRect/>
          </a:stretch>
        </p:blipFill>
        <p:spPr bwMode="auto">
          <a:xfrm>
            <a:off x="3581400" y="1219200"/>
            <a:ext cx="533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1981200" y="1981200"/>
            <a:ext cx="35814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133600" y="3048000"/>
            <a:ext cx="365760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62000" y="33528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smtClean="0">
                <a:latin typeface="Baskerville Old Face" pitchFamily="18" charset="0"/>
              </a:rPr>
              <a:t>ZJENICA </a:t>
            </a:r>
          </a:p>
          <a:p>
            <a:r>
              <a:rPr lang="hr-HR" dirty="0" smtClean="0">
                <a:latin typeface="Baskerville Old Face" pitchFamily="18" charset="0"/>
              </a:rPr>
              <a:t>(otvor šarenice)</a:t>
            </a:r>
            <a:endParaRPr lang="hr-HR" dirty="0">
              <a:latin typeface="Baskerville Old Face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057400" y="3505200"/>
            <a:ext cx="4038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546E8ED-87AA-4EC8-B5E7-CD7C0F8D4C6C}" type="slidenum">
              <a:rPr lang="en-US"/>
              <a:pPr/>
              <a:t>7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600" smtClean="0">
                <a:latin typeface="Baskerville Old Face" pitchFamily="18" charset="0"/>
              </a:rPr>
              <a:t>Podsjetimo se: očne ovojnice.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22098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Baskerville Old Face" pitchFamily="18" charset="0"/>
              </a:rPr>
              <a:t>STAKLOVINA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52578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Baskerville Old Face" pitchFamily="18" charset="0"/>
              </a:rPr>
              <a:t>LEĆA</a:t>
            </a:r>
          </a:p>
        </p:txBody>
      </p:sp>
      <p:pic>
        <p:nvPicPr>
          <p:cNvPr id="7" name="Picture 6" descr="05.JPG"/>
          <p:cNvPicPr>
            <a:picLocks noChangeAspect="1"/>
          </p:cNvPicPr>
          <p:nvPr/>
        </p:nvPicPr>
        <p:blipFill>
          <a:blip r:embed="rId2"/>
          <a:srcRect l="19717" t="16901" r="18311"/>
          <a:stretch>
            <a:fillRect/>
          </a:stretch>
        </p:blipFill>
        <p:spPr bwMode="auto">
          <a:xfrm>
            <a:off x="3733800" y="1143000"/>
            <a:ext cx="50292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" y="3352800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Baskerville Old Face" pitchFamily="18" charset="0"/>
              </a:rPr>
              <a:t>OČNA VODICA – u prostoru između ROŽNICE i LEĆE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67000" y="2438400"/>
            <a:ext cx="3352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28800" y="4343400"/>
            <a:ext cx="4419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9E20B9-BC4A-49E6-AF4D-7E120CA30F06}" type="slidenum">
              <a:rPr lang="en-US"/>
              <a:pPr/>
              <a:t>8</a:t>
            </a:fld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pPr eaLnBrk="1" hangingPunct="1"/>
            <a:r>
              <a:rPr lang="sr-Latn-CS" sz="3600" smtClean="0">
                <a:latin typeface="Baskerville Old Face" pitchFamily="18" charset="0"/>
              </a:rPr>
              <a:t>Nakon teorije slijedio je praktični rad. </a:t>
            </a:r>
          </a:p>
        </p:txBody>
      </p:sp>
      <p:pic>
        <p:nvPicPr>
          <p:cNvPr id="9" name="Picture 8" descr="0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01980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>
                <a:latin typeface="Baskerville Old Face" pitchFamily="18" charset="0"/>
              </a:rPr>
              <a:t>Nakon uvoda učenici su zaključili da je oko vrlo nježan organ</a:t>
            </a:r>
            <a:r>
              <a:rPr lang="hr-HR" sz="2400">
                <a:latin typeface="Baskerville Old Face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511FA-2953-4B8E-9705-916CADE89A73}" type="slidenum">
              <a:rPr lang="en-US"/>
              <a:pPr/>
              <a:t>9</a:t>
            </a:fld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3810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3200">
                <a:latin typeface="Baskerville Old Face" pitchFamily="18" charset="0"/>
              </a:rPr>
              <a:t>Prvo su učenici škaricama trebali odstraniti mišiće i masno tkivo.</a:t>
            </a: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Izvanučiončka nastava 4. r. PŠ Vinica u Gimnaziju  - OKO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Izvanučiončka nastava 4. r. PŠ Vinica u Gimnaziju  - OKO</Template>
  <TotalTime>4</TotalTime>
  <Words>533</Words>
  <Application>Microsoft Office PowerPoint</Application>
  <PresentationFormat>On-screen Show (4:3)</PresentationFormat>
  <Paragraphs>97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Baskerville Old Face</vt:lpstr>
      <vt:lpstr>Izvanučiončka nastava 4. r. PŠ Vinica u Gimnaziju  - OKO</vt:lpstr>
      <vt:lpstr>Izvanučionička nastava  4. razreda PŠ Vinica</vt:lpstr>
      <vt:lpstr>Nastavni plan i program (priroda i društvo 4. razred)</vt:lpstr>
      <vt:lpstr>Želeći ponoviti i produbiti znanje o oku uputili smo se u Gimnaziju “Fran Galović”.</vt:lpstr>
      <vt:lpstr>S profesoricom Mišelom Lokotar smo na jednostavan način ponovili naše znanje o oku i još puno toga naučili. </vt:lpstr>
      <vt:lpstr>Podsjetimo se: OČNE OVOJNICE.</vt:lpstr>
      <vt:lpstr>Podsjetimo se: očne ovojnice.</vt:lpstr>
      <vt:lpstr>Podsjetimo se: očne ovojnice.</vt:lpstr>
      <vt:lpstr>Nakon teorije slijedio je praktični rad.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Izvanučionička nastava  4. razreda PŠ Vinica</dc:title>
  <dc:creator>Lana</dc:creator>
  <cp:lastModifiedBy>Lana</cp:lastModifiedBy>
  <cp:revision>1</cp:revision>
  <dcterms:created xsi:type="dcterms:W3CDTF">2015-02-03T18:01:24Z</dcterms:created>
  <dcterms:modified xsi:type="dcterms:W3CDTF">2015-02-03T18:05:39Z</dcterms:modified>
</cp:coreProperties>
</file>