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3" r:id="rId1"/>
    <p:sldMasterId id="2147483891" r:id="rId2"/>
  </p:sldMasterIdLst>
  <p:notesMasterIdLst>
    <p:notesMasterId r:id="rId25"/>
  </p:notesMasterIdLst>
  <p:sldIdLst>
    <p:sldId id="272" r:id="rId3"/>
    <p:sldId id="273" r:id="rId4"/>
    <p:sldId id="274" r:id="rId5"/>
    <p:sldId id="275" r:id="rId6"/>
    <p:sldId id="276" r:id="rId7"/>
    <p:sldId id="258" r:id="rId8"/>
    <p:sldId id="259" r:id="rId9"/>
    <p:sldId id="269" r:id="rId10"/>
    <p:sldId id="271" r:id="rId11"/>
    <p:sldId id="260" r:id="rId12"/>
    <p:sldId id="257" r:id="rId13"/>
    <p:sldId id="267" r:id="rId14"/>
    <p:sldId id="261" r:id="rId15"/>
    <p:sldId id="262" r:id="rId16"/>
    <p:sldId id="270" r:id="rId17"/>
    <p:sldId id="277" r:id="rId18"/>
    <p:sldId id="266" r:id="rId19"/>
    <p:sldId id="265" r:id="rId20"/>
    <p:sldId id="264" r:id="rId21"/>
    <p:sldId id="263" r:id="rId22"/>
    <p:sldId id="268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571" autoAdjust="0"/>
  </p:normalViewPr>
  <p:slideViewPr>
    <p:cSldViewPr snapToGrid="0">
      <p:cViewPr varScale="1">
        <p:scale>
          <a:sx n="61" d="100"/>
          <a:sy n="61" d="100"/>
        </p:scale>
        <p:origin x="10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982E-38E5-4B52-A4B9-978580CC8D0E}" type="datetimeFigureOut">
              <a:rPr lang="hr-HR" smtClean="0"/>
              <a:t>20.12.2016.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2A824-0BB1-4DCD-8AFA-A72429B065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967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Đ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295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Đ - U suradnji s koprivničkim poduzetnikom održane su radionice programiranja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7496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8953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8528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273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 - </a:t>
            </a:r>
            <a:r>
              <a:rPr lang="hr-H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</a:t>
            </a:r>
            <a:r>
              <a:rPr lang="hr-H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Club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svjetska mreža besplatnih volonterskih klubova programiranja za djecu. Nastala je u Ujedinjenom Kraljevstvu jer je uočena potreba za podizanjem znanja u području rješavanja problema i kreativnog razmišljanja, a s ciljem da djeci pobudi ljubav prema programiranju. Misija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Club-a je dati svakom djetetu vještine, samopouzdanje i mogućnost oblikovati svijet te im pokazati transformacijsku moć programiranja. 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9498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7603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8089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Đ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098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9309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3806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Đ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6228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566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0813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Đ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5284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Đ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9966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Đ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3912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631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0985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Đ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2097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2A824-0BB1-4DCD-8AFA-A72429B06559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3522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2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58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6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7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43445D1-9311-4E41-8D02-09EF0BDCE5E4}" type="datetime1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20.12.2016.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A013F82-EE5E-44EE-A61D-E31C6657F26F}" type="slidenum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0D2DF58-BC30-4844-884B-D016751A80EE}" type="datetime1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20.12.2016.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A013F82-EE5E-44EE-A61D-E31C6657F26F}" type="slidenum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75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6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86DB1AD-EEF7-4133-934F-54CB94AEDE8C}" type="datetime1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20.12.2016.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A013F82-EE5E-44EE-A61D-E31C6657F26F}" type="slidenum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9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6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7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18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1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51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0343579-C2CD-46BB-A37D-7CD31AEDA0BD}" type="datetime1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20.12.2016.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A013F82-EE5E-44EE-A61D-E31C6657F26F}" type="slidenum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3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7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FCBFDAF-4B4F-4A66-AE87-2ED89D712B9D}" type="datetime1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20.12.2016.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A013F82-EE5E-44EE-A61D-E31C6657F26F}" type="slidenum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0A442168-08E2-43A6-8663-080B51BAF0F5}" type="datetime1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20.12.2016.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A013F82-EE5E-44EE-A61D-E31C6657F26F}" type="slidenum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A07633E-5F1F-453C-BA1D-3F5EC2314E5C}" type="datetime1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20.12.2016.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A013F82-EE5E-44EE-A61D-E31C6657F26F}" type="slidenum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CE4CCE1-F043-402C-A2D7-61FDECA3C1F4}" type="datetime1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20.12.2016.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A013F82-EE5E-44EE-A61D-E31C6657F26F}" type="slidenum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0C5F350A-EBF2-4C92-BF33-E7245E9296DA}" type="datetime1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20.12.2016.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A013F82-EE5E-44EE-A61D-E31C6657F26F}" type="slidenum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3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86A70DC-462E-4083-A041-665F77C7C3C9}" type="datetime1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20.12.2016.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2A013F82-EE5E-44EE-A61D-E31C6657F26F}" type="slidenum">
              <a:rPr lang="hr-HR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hr-HR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078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543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ctrTitle"/>
          </p:nvPr>
        </p:nvSpPr>
        <p:spPr>
          <a:xfrm>
            <a:off x="1051560" y="977462"/>
            <a:ext cx="9966960" cy="3490569"/>
          </a:xfrm>
        </p:spPr>
        <p:txBody>
          <a:bodyPr rtlCol="0"/>
          <a:lstStyle/>
          <a:p>
            <a:pPr rtl="0"/>
            <a:r>
              <a:rPr lang="hr-HR" dirty="0"/>
              <a:t>INFORMATIKA U </a:t>
            </a:r>
            <a:br>
              <a:rPr lang="hr-HR" dirty="0"/>
            </a:br>
            <a:r>
              <a:rPr lang="hr-HR" dirty="0"/>
              <a:t>„OŠ ĐURO ESTER” </a:t>
            </a:r>
          </a:p>
        </p:txBody>
      </p:sp>
      <p:sp>
        <p:nvSpPr>
          <p:cNvPr id="4" name="Podnaslov 3"/>
          <p:cNvSpPr>
            <a:spLocks noGrp="1"/>
          </p:cNvSpPr>
          <p:nvPr>
            <p:ph type="subTitle" idx="1"/>
          </p:nvPr>
        </p:nvSpPr>
        <p:spPr>
          <a:xfrm>
            <a:off x="1066802" y="5013176"/>
            <a:ext cx="8229600" cy="644624"/>
          </a:xfrm>
        </p:spPr>
        <p:txBody>
          <a:bodyPr rtlCol="0"/>
          <a:lstStyle/>
          <a:p>
            <a:pPr algn="r" rtl="0"/>
            <a:r>
              <a:rPr lang="hr-HR" cap="none" dirty="0"/>
              <a:t>Koprivnica, 22. prosinac 2016.</a:t>
            </a:r>
          </a:p>
        </p:txBody>
      </p:sp>
    </p:spTree>
    <p:extLst>
      <p:ext uri="{BB962C8B-B14F-4D97-AF65-F5344CB8AC3E}">
        <p14:creationId xmlns:p14="http://schemas.microsoft.com/office/powerpoint/2010/main" val="276939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Tjedan cjeloživotnog učenja  </a:t>
            </a:r>
            <a:br>
              <a:rPr lang="hr-HR" dirty="0"/>
            </a:br>
            <a:r>
              <a:rPr lang="hr-HR" dirty="0"/>
              <a:t>26.9.-2.10.2016.</a:t>
            </a:r>
            <a:br>
              <a:rPr lang="hr-HR" dirty="0"/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4" y="2093976"/>
            <a:ext cx="4676877" cy="350765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040" y="2093976"/>
            <a:ext cx="4712929" cy="35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SAT KODIRANJA </a:t>
            </a:r>
            <a:br>
              <a:rPr lang="hr-HR" dirty="0"/>
            </a:br>
            <a:r>
              <a:rPr lang="hr-HR" dirty="0"/>
              <a:t>(THE HOUR OF CODE)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97" y="1872918"/>
            <a:ext cx="7678072" cy="4318916"/>
          </a:xfrm>
        </p:spPr>
      </p:pic>
    </p:spTree>
    <p:extLst>
      <p:ext uri="{BB962C8B-B14F-4D97-AF65-F5344CB8AC3E}">
        <p14:creationId xmlns:p14="http://schemas.microsoft.com/office/powerpoint/2010/main" val="421818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64" y="403121"/>
            <a:ext cx="10312947" cy="5801033"/>
          </a:xfrm>
        </p:spPr>
      </p:pic>
    </p:spTree>
    <p:extLst>
      <p:ext uri="{BB962C8B-B14F-4D97-AF65-F5344CB8AC3E}">
        <p14:creationId xmlns:p14="http://schemas.microsoft.com/office/powerpoint/2010/main" val="167086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Sigurnost na internetu</a:t>
            </a:r>
          </a:p>
        </p:txBody>
      </p:sp>
      <p:pic>
        <p:nvPicPr>
          <p:cNvPr id="1026" name="Picture 2" descr="Slikovni rezultat za sigurnost na internetu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5" y="1786603"/>
            <a:ext cx="6480306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5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 fontScale="90000"/>
          </a:bodyPr>
          <a:lstStyle/>
          <a:p>
            <a:r>
              <a:rPr lang="hr-HR" sz="4400" b="1" dirty="0" smtClean="0"/>
              <a:t>Mala škola programiranja - Code </a:t>
            </a:r>
            <a:r>
              <a:rPr lang="hr-HR" sz="4400" b="1" dirty="0"/>
              <a:t>Club </a:t>
            </a:r>
            <a:r>
              <a:rPr lang="hr-HR" sz="4400" b="1" dirty="0" smtClean="0"/>
              <a:t> radionice programiranja</a:t>
            </a:r>
            <a:endParaRPr lang="hr-HR" sz="4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4293" y="2052918"/>
            <a:ext cx="8946541" cy="4195481"/>
          </a:xfrm>
        </p:spPr>
        <p:txBody>
          <a:bodyPr/>
          <a:lstStyle/>
          <a:p>
            <a:r>
              <a:rPr lang="hr-HR" dirty="0"/>
              <a:t>radionice 1 sat tjedno</a:t>
            </a:r>
          </a:p>
          <a:p>
            <a:r>
              <a:rPr lang="hr-HR" dirty="0" err="1"/>
              <a:t>Scratch</a:t>
            </a:r>
            <a:r>
              <a:rPr lang="hr-HR" dirty="0"/>
              <a:t>-u, HTML-u &amp; CSS-u i </a:t>
            </a:r>
            <a:r>
              <a:rPr lang="hr-HR" dirty="0" err="1"/>
              <a:t>Python</a:t>
            </a:r>
            <a:r>
              <a:rPr lang="hr-HR" dirty="0"/>
              <a:t>-u</a:t>
            </a:r>
          </a:p>
          <a:p>
            <a:r>
              <a:rPr lang="hr-HR" dirty="0"/>
              <a:t>su za djecu od 9 do 11 godina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070" y="2353416"/>
            <a:ext cx="5193311" cy="389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Informatička </a:t>
            </a:r>
            <a:r>
              <a:rPr lang="en-US" dirty="0" err="1"/>
              <a:t>učionica</a:t>
            </a:r>
            <a:r>
              <a:rPr lang="en-US" dirty="0"/>
              <a:t> </a:t>
            </a:r>
            <a:r>
              <a:rPr lang="en-US" dirty="0" err="1"/>
              <a:t>koristi</a:t>
            </a:r>
            <a:r>
              <a:rPr lang="hr-HR" dirty="0"/>
              <a:t> se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5002520" cy="4195763"/>
          </a:xfrm>
        </p:spPr>
        <p:txBody>
          <a:bodyPr>
            <a:normAutofit/>
          </a:bodyPr>
          <a:lstStyle/>
          <a:p>
            <a:r>
              <a:rPr lang="hr-HR" dirty="0"/>
              <a:t>grafičku pripremu pozivnica, čestitaka, zahvalnica, diploma</a:t>
            </a:r>
          </a:p>
          <a:p>
            <a:r>
              <a:rPr lang="hr-HR" dirty="0"/>
              <a:t>unos podataka u e-matice</a:t>
            </a:r>
          </a:p>
          <a:p>
            <a:r>
              <a:rPr lang="hr-HR" dirty="0"/>
              <a:t>ispis svjedodžbi i pohvalnica učenicima na kraju školske godine</a:t>
            </a:r>
          </a:p>
          <a:p>
            <a:r>
              <a:rPr lang="hr-HR" dirty="0"/>
              <a:t>nastavu tehničke kulture</a:t>
            </a:r>
          </a:p>
          <a:p>
            <a:r>
              <a:rPr lang="en-US" dirty="0" err="1"/>
              <a:t>potrebe</a:t>
            </a:r>
            <a:r>
              <a:rPr lang="en-US" dirty="0"/>
              <a:t> </a:t>
            </a:r>
            <a:r>
              <a:rPr lang="en-US" dirty="0" err="1"/>
              <a:t>Učeničke</a:t>
            </a:r>
            <a:r>
              <a:rPr lang="en-US" dirty="0"/>
              <a:t> </a:t>
            </a:r>
            <a:r>
              <a:rPr lang="en-US" dirty="0" err="1"/>
              <a:t>zadruge</a:t>
            </a:r>
            <a:r>
              <a:rPr lang="en-US" dirty="0"/>
              <a:t> “</a:t>
            </a:r>
            <a:r>
              <a:rPr lang="en-US" dirty="0" err="1"/>
              <a:t>Đurđica</a:t>
            </a:r>
            <a:r>
              <a:rPr lang="en-US" dirty="0"/>
              <a:t>”,</a:t>
            </a:r>
            <a:endParaRPr lang="hr-HR" dirty="0"/>
          </a:p>
          <a:p>
            <a:r>
              <a:rPr lang="en-US" dirty="0" err="1"/>
              <a:t>stručna</a:t>
            </a:r>
            <a:r>
              <a:rPr lang="en-US" dirty="0"/>
              <a:t> </a:t>
            </a:r>
            <a:r>
              <a:rPr lang="en-US" dirty="0" err="1"/>
              <a:t>usavršavanja</a:t>
            </a:r>
            <a:r>
              <a:rPr lang="en-US" dirty="0"/>
              <a:t> </a:t>
            </a:r>
            <a:r>
              <a:rPr lang="en-US" dirty="0" err="1"/>
              <a:t>učitelja</a:t>
            </a:r>
            <a:r>
              <a:rPr lang="en-US" dirty="0"/>
              <a:t> (ECDL, Edu, E-</a:t>
            </a:r>
            <a:r>
              <a:rPr lang="en-US" dirty="0" err="1"/>
              <a:t>škole</a:t>
            </a:r>
            <a:r>
              <a:rPr lang="en-US" dirty="0"/>
              <a:t>),</a:t>
            </a:r>
            <a:endParaRPr lang="hr-HR" dirty="0"/>
          </a:p>
          <a:p>
            <a:r>
              <a:rPr lang="en-US" dirty="0"/>
              <a:t>o</a:t>
            </a:r>
            <a:r>
              <a:rPr lang="hr-HR" dirty="0" err="1"/>
              <a:t>brad</a:t>
            </a:r>
            <a:r>
              <a:rPr lang="en-US" dirty="0"/>
              <a:t>u</a:t>
            </a:r>
            <a:r>
              <a:rPr lang="hr-HR" dirty="0"/>
              <a:t> videa za potrebe Filmske družine „OKO”</a:t>
            </a:r>
            <a:r>
              <a:rPr lang="en-US" dirty="0"/>
              <a:t>,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121" y="1853248"/>
            <a:ext cx="3621696" cy="4200525"/>
          </a:xfrm>
        </p:spPr>
      </p:pic>
    </p:spTree>
    <p:extLst>
      <p:ext uri="{BB962C8B-B14F-4D97-AF65-F5344CB8AC3E}">
        <p14:creationId xmlns:p14="http://schemas.microsoft.com/office/powerpoint/2010/main" val="348577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</a:t>
            </a:r>
            <a:r>
              <a:rPr lang="en-US" dirty="0" err="1"/>
              <a:t>retragu</a:t>
            </a:r>
            <a:r>
              <a:rPr lang="en-US" dirty="0"/>
              <a:t> </a:t>
            </a:r>
            <a:r>
              <a:rPr lang="en-US" dirty="0" err="1"/>
              <a:t>knjižnjične</a:t>
            </a:r>
            <a:r>
              <a:rPr lang="en-US" dirty="0"/>
              <a:t> </a:t>
            </a:r>
            <a:r>
              <a:rPr lang="en-US" dirty="0" err="1"/>
              <a:t>građe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2510036"/>
            <a:ext cx="4395787" cy="3296840"/>
          </a:xfrm>
        </p:spPr>
      </p:pic>
      <p:pic>
        <p:nvPicPr>
          <p:cNvPr id="9" name="Rezervirano mjesto sadržaja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48" y="2510036"/>
            <a:ext cx="4395788" cy="3296841"/>
          </a:xfrm>
        </p:spPr>
      </p:pic>
    </p:spTree>
    <p:extLst>
      <p:ext uri="{BB962C8B-B14F-4D97-AF65-F5344CB8AC3E}">
        <p14:creationId xmlns:p14="http://schemas.microsoft.com/office/powerpoint/2010/main" val="9472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2936995"/>
          </a:xfrm>
        </p:spPr>
        <p:txBody>
          <a:bodyPr>
            <a:normAutofit/>
          </a:bodyPr>
          <a:lstStyle/>
          <a:p>
            <a:r>
              <a:rPr lang="hr-HR" dirty="0"/>
              <a:t>Školski list</a:t>
            </a:r>
            <a:br>
              <a:rPr lang="hr-HR" dirty="0"/>
            </a:br>
            <a:r>
              <a:rPr lang="hr-HR" dirty="0"/>
              <a:t>	leteći razred</a:t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sz="3600" dirty="0"/>
              <a:t>elektronički list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209" t="4197" r="32297" b="6249"/>
          <a:stretch/>
        </p:blipFill>
        <p:spPr>
          <a:xfrm>
            <a:off x="6233650" y="828761"/>
            <a:ext cx="3657601" cy="519097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7" y="3326960"/>
            <a:ext cx="4782040" cy="278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3684245"/>
          </a:xfrm>
        </p:spPr>
        <p:txBody>
          <a:bodyPr/>
          <a:lstStyle/>
          <a:p>
            <a:r>
              <a:rPr lang="hr-HR" dirty="0"/>
              <a:t>List za roditelje</a:t>
            </a:r>
            <a:br>
              <a:rPr lang="hr-HR" dirty="0"/>
            </a:br>
            <a:r>
              <a:rPr lang="hr-HR" dirty="0"/>
              <a:t> razgovori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305" t="18553" r="52566" b="47507"/>
          <a:stretch/>
        </p:blipFill>
        <p:spPr>
          <a:xfrm>
            <a:off x="6305860" y="831472"/>
            <a:ext cx="3667649" cy="495545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1"/>
          <a:stretch/>
        </p:blipFill>
        <p:spPr>
          <a:xfrm>
            <a:off x="1364233" y="2556387"/>
            <a:ext cx="3492902" cy="35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3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Web stranice škole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152" r="23150" b="21296"/>
          <a:stretch/>
        </p:blipFill>
        <p:spPr>
          <a:xfrm>
            <a:off x="3221927" y="1499856"/>
            <a:ext cx="5624051" cy="44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hr-HR" dirty="0"/>
              <a:t>Svečano otvaranje prve informatičke učionice</a:t>
            </a:r>
          </a:p>
        </p:txBody>
      </p:sp>
      <p:sp>
        <p:nvSpPr>
          <p:cNvPr id="14" name="Rezervirano mjesto za sadržaj 13"/>
          <p:cNvSpPr>
            <a:spLocks noGrp="1"/>
          </p:cNvSpPr>
          <p:nvPr>
            <p:ph idx="1"/>
          </p:nvPr>
        </p:nvSpPr>
        <p:spPr>
          <a:xfrm>
            <a:off x="646111" y="1853248"/>
            <a:ext cx="3709579" cy="2748249"/>
          </a:xfrm>
        </p:spPr>
        <p:txBody>
          <a:bodyPr rtlCol="0">
            <a:normAutofit/>
          </a:bodyPr>
          <a:lstStyle/>
          <a:p>
            <a:pPr rtl="0"/>
            <a:endParaRPr lang="hr-HR" dirty="0"/>
          </a:p>
          <a:p>
            <a:pPr rtl="0"/>
            <a:r>
              <a:rPr lang="hr-HR" dirty="0"/>
              <a:t>1999. godine otvorena je informatička učionica</a:t>
            </a:r>
          </a:p>
          <a:p>
            <a:pPr marL="0" indent="0" rtl="0">
              <a:buNone/>
            </a:pPr>
            <a:endParaRPr lang="hr-HR" dirty="0"/>
          </a:p>
          <a:p>
            <a:pPr rtl="0"/>
            <a:r>
              <a:rPr lang="hr-HR" dirty="0"/>
              <a:t>Informatika se uvodi kao izvannastavna aktivnost 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2"/>
          <a:stretch/>
        </p:blipFill>
        <p:spPr>
          <a:xfrm>
            <a:off x="4952752" y="1853248"/>
            <a:ext cx="6836126" cy="478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9848" y="255640"/>
            <a:ext cx="10058400" cy="1677252"/>
          </a:xfrm>
        </p:spPr>
        <p:txBody>
          <a:bodyPr>
            <a:normAutofit/>
          </a:bodyPr>
          <a:lstStyle/>
          <a:p>
            <a:r>
              <a:rPr lang="hr-HR" sz="3600" dirty="0"/>
              <a:t>ISGE-informacijski sustav za gospodarenje energijom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355" y="1932892"/>
            <a:ext cx="7536548" cy="423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3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Natjecanja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Školska natjecanja </a:t>
            </a:r>
          </a:p>
          <a:p>
            <a:pPr lvl="1"/>
            <a:r>
              <a:rPr lang="hr-HR" dirty="0"/>
              <a:t>Osnove informatike</a:t>
            </a:r>
          </a:p>
          <a:p>
            <a:pPr lvl="1"/>
            <a:r>
              <a:rPr lang="hr-HR" dirty="0"/>
              <a:t>Algoritmi</a:t>
            </a:r>
          </a:p>
          <a:p>
            <a:pPr lvl="1"/>
            <a:r>
              <a:rPr lang="hr-HR" dirty="0"/>
              <a:t>Razvoj software-a</a:t>
            </a:r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Dabar – natjecanje u logičkom i računalnom razmišljanju i zaključivanju</a:t>
            </a:r>
          </a:p>
        </p:txBody>
      </p:sp>
      <p:pic>
        <p:nvPicPr>
          <p:cNvPr id="2052" name="Picture 4" descr="http://os-gjuro-ester-koprivnica.skole.hr/upload/os-gjuro-ester-koprivnica/images/newsimg/2174/Image/ZlatniDa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17" y="1271788"/>
            <a:ext cx="2904124" cy="287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/>
            </a:r>
            <a:br>
              <a:rPr lang="hr-HR" dirty="0"/>
            </a:br>
            <a:r>
              <a:rPr lang="hr-HR" dirty="0"/>
              <a:t>Hvala na pažnji!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3878" y="2547902"/>
            <a:ext cx="3889188" cy="3558607"/>
          </a:xfrm>
        </p:spPr>
      </p:pic>
    </p:spTree>
    <p:extLst>
      <p:ext uri="{BB962C8B-B14F-4D97-AF65-F5344CB8AC3E}">
        <p14:creationId xmlns:p14="http://schemas.microsoft.com/office/powerpoint/2010/main" val="19565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1524002" y="332656"/>
            <a:ext cx="9144001" cy="987896"/>
          </a:xfrm>
        </p:spPr>
        <p:txBody>
          <a:bodyPr rtlCol="0">
            <a:normAutofit/>
          </a:bodyPr>
          <a:lstStyle/>
          <a:p>
            <a:pPr rtl="0"/>
            <a:r>
              <a:rPr lang="hr-HR" dirty="0"/>
              <a:t>Informatika -  izborni predmet</a:t>
            </a:r>
          </a:p>
        </p:txBody>
      </p:sp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524002" y="1905000"/>
            <a:ext cx="9134391" cy="1884041"/>
          </a:xfrm>
        </p:spPr>
        <p:txBody>
          <a:bodyPr>
            <a:normAutofit/>
          </a:bodyPr>
          <a:lstStyle/>
          <a:p>
            <a:r>
              <a:rPr lang="hr-HR" dirty="0"/>
              <a:t>2000. godine informatika se uvodi ako izborni predmet, a predaje ju nastavnica Đurđica </a:t>
            </a:r>
            <a:r>
              <a:rPr lang="hr-HR" dirty="0" err="1"/>
              <a:t>Lucek</a:t>
            </a:r>
            <a:endParaRPr lang="hr-HR" dirty="0"/>
          </a:p>
          <a:p>
            <a:r>
              <a:rPr lang="hr-HR" dirty="0"/>
              <a:t>200</a:t>
            </a:r>
            <a:r>
              <a:rPr lang="en-US" dirty="0"/>
              <a:t>3</a:t>
            </a:r>
            <a:r>
              <a:rPr lang="hr-HR" dirty="0"/>
              <a:t>. godine</a:t>
            </a:r>
            <a:r>
              <a:rPr lang="en-US" dirty="0"/>
              <a:t> </a:t>
            </a:r>
            <a:r>
              <a:rPr lang="en-US" dirty="0" err="1"/>
              <a:t>informatička</a:t>
            </a:r>
            <a:r>
              <a:rPr lang="en-US" dirty="0"/>
              <a:t> </a:t>
            </a:r>
            <a:r>
              <a:rPr lang="en-US" dirty="0" err="1"/>
              <a:t>učionica</a:t>
            </a:r>
            <a:r>
              <a:rPr lang="en-US" dirty="0"/>
              <a:t> se </a:t>
            </a:r>
            <a:r>
              <a:rPr lang="en-US" dirty="0" err="1"/>
              <a:t>osuvremenjava</a:t>
            </a:r>
            <a:r>
              <a:rPr lang="en-US" dirty="0"/>
              <a:t> </a:t>
            </a:r>
            <a:r>
              <a:rPr lang="en-US" dirty="0" err="1"/>
              <a:t>novom</a:t>
            </a:r>
            <a:r>
              <a:rPr lang="en-US" dirty="0"/>
              <a:t> </a:t>
            </a:r>
            <a:r>
              <a:rPr lang="en-US" dirty="0" err="1"/>
              <a:t>opremom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donacije</a:t>
            </a:r>
            <a:r>
              <a:rPr lang="en-US" dirty="0"/>
              <a:t> MZOS-a</a:t>
            </a:r>
            <a:endParaRPr lang="hr-HR" dirty="0"/>
          </a:p>
          <a:p>
            <a:pPr lvl="1"/>
            <a:r>
              <a:rPr lang="hr-HR" dirty="0"/>
              <a:t>10 računala, printer, projektor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3933057"/>
            <a:ext cx="3491879" cy="2618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3902588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E-učionica – donacija MZOS-a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506370" y="1905002"/>
            <a:ext cx="9270151" cy="2172071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2007.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dobivamo</a:t>
            </a:r>
            <a:r>
              <a:rPr lang="en-US" dirty="0"/>
              <a:t> </a:t>
            </a:r>
            <a:r>
              <a:rPr lang="en-US" dirty="0" err="1"/>
              <a:t>novu</a:t>
            </a:r>
            <a:r>
              <a:rPr lang="en-US" dirty="0"/>
              <a:t> I </a:t>
            </a:r>
            <a:r>
              <a:rPr lang="en-US" dirty="0" err="1"/>
              <a:t>suvremenu</a:t>
            </a:r>
            <a:r>
              <a:rPr lang="en-US" dirty="0"/>
              <a:t> </a:t>
            </a:r>
            <a:r>
              <a:rPr lang="en-US" dirty="0" err="1"/>
              <a:t>informatičku</a:t>
            </a:r>
            <a:r>
              <a:rPr lang="en-US" dirty="0"/>
              <a:t> </a:t>
            </a:r>
            <a:r>
              <a:rPr lang="en-US" dirty="0" err="1"/>
              <a:t>učionicu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se </a:t>
            </a:r>
            <a:r>
              <a:rPr lang="en-US" dirty="0" err="1"/>
              <a:t>sastoji</a:t>
            </a:r>
            <a:r>
              <a:rPr lang="en-US" dirty="0"/>
              <a:t> od </a:t>
            </a:r>
            <a:r>
              <a:rPr lang="hr-HR" dirty="0"/>
              <a:t>Serversko</a:t>
            </a:r>
            <a:r>
              <a:rPr lang="en-US" dirty="0"/>
              <a:t>g</a:t>
            </a:r>
            <a:r>
              <a:rPr lang="hr-HR" dirty="0"/>
              <a:t> računal</a:t>
            </a:r>
            <a:r>
              <a:rPr lang="en-US" dirty="0"/>
              <a:t>a</a:t>
            </a:r>
            <a:r>
              <a:rPr lang="hr-HR" dirty="0"/>
              <a:t>, 16 radnih mjesta, printer</a:t>
            </a:r>
            <a:r>
              <a:rPr lang="en-US" dirty="0"/>
              <a:t>a</a:t>
            </a:r>
            <a:r>
              <a:rPr lang="hr-HR" dirty="0"/>
              <a:t>, projektor</a:t>
            </a:r>
            <a:r>
              <a:rPr lang="en-US" dirty="0"/>
              <a:t>a</a:t>
            </a:r>
          </a:p>
          <a:p>
            <a:pPr rtl="0"/>
            <a:r>
              <a:rPr lang="en-US" dirty="0" err="1"/>
              <a:t>Informatiku</a:t>
            </a:r>
            <a:r>
              <a:rPr lang="en-US" dirty="0"/>
              <a:t> </a:t>
            </a:r>
            <a:r>
              <a:rPr lang="en-US" dirty="0" err="1"/>
              <a:t>predaju</a:t>
            </a:r>
            <a:r>
              <a:rPr lang="en-US" dirty="0"/>
              <a:t> </a:t>
            </a:r>
            <a:r>
              <a:rPr lang="en-US" dirty="0" err="1"/>
              <a:t>dvije</a:t>
            </a:r>
            <a:r>
              <a:rPr lang="en-US" dirty="0"/>
              <a:t> </a:t>
            </a:r>
            <a:r>
              <a:rPr lang="en-US" dirty="0" err="1"/>
              <a:t>nastavnice</a:t>
            </a:r>
            <a:r>
              <a:rPr lang="en-US" dirty="0"/>
              <a:t>, </a:t>
            </a:r>
            <a:r>
              <a:rPr lang="en-US" dirty="0" err="1"/>
              <a:t>Snježana</a:t>
            </a:r>
            <a:r>
              <a:rPr lang="en-US" dirty="0"/>
              <a:t> </a:t>
            </a:r>
            <a:r>
              <a:rPr lang="en-US" dirty="0" err="1"/>
              <a:t>Mihočka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Đurđica</a:t>
            </a:r>
            <a:r>
              <a:rPr lang="en-US" dirty="0"/>
              <a:t> </a:t>
            </a:r>
            <a:r>
              <a:rPr lang="en-US" dirty="0" err="1"/>
              <a:t>Lucek</a:t>
            </a:r>
            <a:endParaRPr lang="en-US" dirty="0"/>
          </a:p>
          <a:p>
            <a:pPr rtl="0"/>
            <a:endParaRPr lang="hr-HR" dirty="0"/>
          </a:p>
        </p:txBody>
      </p:sp>
      <p:pic>
        <p:nvPicPr>
          <p:cNvPr id="4" name="Slika 7" descr="SDC103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3933056"/>
            <a:ext cx="3479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 descr="SDC1032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3888108"/>
            <a:ext cx="3539731" cy="265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32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1524002" y="381000"/>
            <a:ext cx="9144001" cy="383704"/>
          </a:xfrm>
        </p:spPr>
        <p:txBody>
          <a:bodyPr rtlCol="0">
            <a:normAutofit fontScale="90000"/>
          </a:bodyPr>
          <a:lstStyle/>
          <a:p>
            <a:pPr rtl="0"/>
            <a:r>
              <a:rPr lang="hr-HR" dirty="0"/>
              <a:t>Nastava u informatičkim učionicama</a:t>
            </a:r>
          </a:p>
        </p:txBody>
      </p:sp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524002" y="1905000"/>
            <a:ext cx="9134391" cy="1379985"/>
          </a:xfrm>
        </p:spPr>
        <p:txBody>
          <a:bodyPr/>
          <a:lstStyle/>
          <a:p>
            <a:r>
              <a:rPr lang="hr-HR" dirty="0"/>
              <a:t>Informatika </a:t>
            </a:r>
            <a:r>
              <a:rPr lang="en-US" dirty="0"/>
              <a:t> je </a:t>
            </a:r>
            <a:r>
              <a:rPr lang="hr-HR" dirty="0"/>
              <a:t> izborni predmet od 5. do 8. razreda</a:t>
            </a:r>
          </a:p>
          <a:p>
            <a:r>
              <a:rPr lang="en-US" dirty="0"/>
              <a:t>I</a:t>
            </a:r>
            <a:r>
              <a:rPr lang="hr-HR" dirty="0"/>
              <a:t>zvannastavna aktivnost u 4. razredima</a:t>
            </a:r>
          </a:p>
        </p:txBody>
      </p:sp>
      <p:pic>
        <p:nvPicPr>
          <p:cNvPr id="1026" name="Picture 2" descr="http://os-gjuro-ester-koprivnica.skole.hr/upload/os-gjuro-ester-koprivnica/images/static3/1452/Image/CIMG1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67" y="3005816"/>
            <a:ext cx="4028856" cy="302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s-gjuro-ester-koprivnica.skole.hr/upload/os-gjuro-ester-koprivnica/images/static3/1452/Image/CIMG13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197" y="3005816"/>
            <a:ext cx="4028856" cy="302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INFORMATIKA - danas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4. – 8. razreda</a:t>
            </a:r>
          </a:p>
          <a:p>
            <a:r>
              <a:rPr lang="hr-HR" dirty="0"/>
              <a:t>4. izvannastavna aktivnost </a:t>
            </a:r>
          </a:p>
          <a:p>
            <a:pPr lvl="1"/>
            <a:r>
              <a:rPr lang="hr-HR" dirty="0"/>
              <a:t>50 učenika</a:t>
            </a:r>
          </a:p>
          <a:p>
            <a:r>
              <a:rPr lang="hr-HR" dirty="0"/>
              <a:t>5. – 8. izborni predmet</a:t>
            </a:r>
          </a:p>
          <a:p>
            <a:pPr lvl="1"/>
            <a:r>
              <a:rPr lang="hr-HR" dirty="0"/>
              <a:t>193 učenika</a:t>
            </a:r>
          </a:p>
          <a:p>
            <a:r>
              <a:rPr lang="hr-HR" dirty="0"/>
              <a:t>2 informatičke učionice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949" y="1728454"/>
            <a:ext cx="6408768" cy="360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71130"/>
          </a:xfrm>
        </p:spPr>
        <p:txBody>
          <a:bodyPr/>
          <a:lstStyle/>
          <a:p>
            <a:r>
              <a:rPr lang="hr-HR" dirty="0"/>
              <a:t>INFORMATIKA - izborni predmet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1623848"/>
            <a:ext cx="8946541" cy="4624551"/>
          </a:xfrm>
        </p:spPr>
        <p:txBody>
          <a:bodyPr/>
          <a:lstStyle/>
          <a:p>
            <a:r>
              <a:rPr lang="hr-HR" dirty="0"/>
              <a:t>Osnove informacijsko – komunikacijske tehnologije</a:t>
            </a:r>
          </a:p>
          <a:p>
            <a:r>
              <a:rPr lang="hr-HR" dirty="0"/>
              <a:t>Strojna i programska oprema</a:t>
            </a:r>
          </a:p>
          <a:p>
            <a:r>
              <a:rPr lang="hr-HR" dirty="0"/>
              <a:t>Multimediji</a:t>
            </a:r>
          </a:p>
          <a:p>
            <a:r>
              <a:rPr lang="hr-HR" dirty="0"/>
              <a:t>Obrada teksta</a:t>
            </a:r>
          </a:p>
          <a:p>
            <a:r>
              <a:rPr lang="hr-HR" dirty="0"/>
              <a:t>Proračunske tablice i baze podataka</a:t>
            </a:r>
          </a:p>
          <a:p>
            <a:r>
              <a:rPr lang="hr-HR" dirty="0"/>
              <a:t>Izrada prezentacija</a:t>
            </a:r>
          </a:p>
          <a:p>
            <a:r>
              <a:rPr lang="hr-HR" dirty="0"/>
              <a:t>Izrada web stranica</a:t>
            </a:r>
          </a:p>
          <a:p>
            <a:r>
              <a:rPr lang="hr-HR" dirty="0"/>
              <a:t>Internet</a:t>
            </a:r>
          </a:p>
          <a:p>
            <a:r>
              <a:rPr lang="hr-HR" dirty="0"/>
              <a:t>Rješavanje problema i programiranje</a:t>
            </a:r>
          </a:p>
          <a:p>
            <a:endParaRPr lang="hr-HR" dirty="0"/>
          </a:p>
        </p:txBody>
      </p:sp>
      <p:pic>
        <p:nvPicPr>
          <p:cNvPr id="4" name="Slika 3" descr="6d80ae20-99b2-45dc-8118-a4a34d7c3cf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4938" y="2336123"/>
            <a:ext cx="4085715" cy="32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13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800" dirty="0"/>
              <a:t>Informatika – izvannastavna aktivnost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Osnove</a:t>
            </a:r>
            <a:r>
              <a:rPr lang="hr-HR" dirty="0"/>
              <a:t> </a:t>
            </a:r>
            <a:r>
              <a:rPr lang="hr-HR" dirty="0" smtClean="0"/>
              <a:t>komunikacijske</a:t>
            </a:r>
            <a:r>
              <a:rPr lang="hr-HR" dirty="0"/>
              <a:t> </a:t>
            </a:r>
            <a:r>
              <a:rPr lang="hr-HR" dirty="0" smtClean="0"/>
              <a:t>tehnologije</a:t>
            </a:r>
            <a:endParaRPr lang="hr-HR" dirty="0"/>
          </a:p>
          <a:p>
            <a:r>
              <a:rPr lang="hr-HR" dirty="0" smtClean="0"/>
              <a:t>Izrada</a:t>
            </a:r>
            <a:r>
              <a:rPr lang="hr-HR" dirty="0"/>
              <a:t> </a:t>
            </a:r>
            <a:r>
              <a:rPr lang="hr-HR" dirty="0" smtClean="0"/>
              <a:t>crteža</a:t>
            </a:r>
            <a:endParaRPr lang="hr-HR" dirty="0"/>
          </a:p>
          <a:p>
            <a:r>
              <a:rPr lang="hr-HR" dirty="0" smtClean="0"/>
              <a:t>Usluge interneta</a:t>
            </a:r>
          </a:p>
          <a:p>
            <a:r>
              <a:rPr lang="hr-HR" dirty="0" smtClean="0"/>
              <a:t>Programiranje</a:t>
            </a:r>
            <a:endParaRPr lang="hr-HR" dirty="0"/>
          </a:p>
          <a:p>
            <a:r>
              <a:rPr lang="hr-HR" dirty="0" smtClean="0"/>
              <a:t>Kreiranje pozivnica i čestitki</a:t>
            </a:r>
          </a:p>
          <a:p>
            <a:r>
              <a:rPr lang="hr-HR" dirty="0" smtClean="0"/>
              <a:t>Obrada digitalnih fotografija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</p:txBody>
      </p:sp>
      <p:pic>
        <p:nvPicPr>
          <p:cNvPr id="6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769" y="2365234"/>
            <a:ext cx="4761131" cy="35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Multimedijska grupa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2052919"/>
            <a:ext cx="5076771" cy="3212764"/>
          </a:xfrm>
        </p:spPr>
        <p:txBody>
          <a:bodyPr/>
          <a:lstStyle/>
          <a:p>
            <a:r>
              <a:rPr lang="hr-HR" dirty="0"/>
              <a:t>2 sata tjedno</a:t>
            </a:r>
          </a:p>
          <a:p>
            <a:r>
              <a:rPr lang="hr-HR" dirty="0"/>
              <a:t>montaža videozapisa</a:t>
            </a:r>
          </a:p>
          <a:p>
            <a:r>
              <a:rPr lang="hr-HR" dirty="0"/>
              <a:t>snimanje i montiranje zvuka, filma</a:t>
            </a:r>
          </a:p>
          <a:p>
            <a:r>
              <a:rPr lang="hr-HR" dirty="0"/>
              <a:t>izrada i uređivanje web stranica</a:t>
            </a:r>
          </a:p>
          <a:p>
            <a:r>
              <a:rPr lang="hr-HR" dirty="0"/>
              <a:t>prikazivanje videozapisa u hodniku škole</a:t>
            </a:r>
          </a:p>
          <a:p>
            <a:r>
              <a:rPr lang="hr-HR" dirty="0"/>
              <a:t>priprema za natjecanje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895" y="2470705"/>
            <a:ext cx="2618939" cy="23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TM03090434[[fn=Vrsta drva]]</Template>
  <TotalTime>311</TotalTime>
  <Words>462</Words>
  <Application>Microsoft Office PowerPoint</Application>
  <PresentationFormat>Široki zaslon</PresentationFormat>
  <Paragraphs>117</Paragraphs>
  <Slides>22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Naslovi slajdova</vt:lpstr>
      </vt:variant>
      <vt:variant>
        <vt:i4>22</vt:i4>
      </vt:variant>
    </vt:vector>
  </HeadingPairs>
  <TitlesOfParts>
    <vt:vector size="24" baseType="lpstr">
      <vt:lpstr>Ion</vt:lpstr>
      <vt:lpstr>1_Ion</vt:lpstr>
      <vt:lpstr>INFORMATIKA U  „OŠ ĐURO ESTER” </vt:lpstr>
      <vt:lpstr>Svečano otvaranje prve informatičke učionice</vt:lpstr>
      <vt:lpstr>Informatika -  izborni predmet</vt:lpstr>
      <vt:lpstr>E-učionica – donacija MZOS-a</vt:lpstr>
      <vt:lpstr>Nastava u informatičkim učionicama</vt:lpstr>
      <vt:lpstr>INFORMATIKA - danas</vt:lpstr>
      <vt:lpstr>INFORMATIKA - izborni predmet</vt:lpstr>
      <vt:lpstr>Informatika – izvannastavna aktivnost</vt:lpstr>
      <vt:lpstr>Multimedijska grupa</vt:lpstr>
      <vt:lpstr>Tjedan cjeloživotnog učenja   26.9.-2.10.2016. </vt:lpstr>
      <vt:lpstr>SAT KODIRANJA  (THE HOUR OF CODE)</vt:lpstr>
      <vt:lpstr>PowerPoint prezentacija</vt:lpstr>
      <vt:lpstr>Sigurnost na internetu</vt:lpstr>
      <vt:lpstr>Mala škola programiranja - Code Club  radionice programiranja</vt:lpstr>
      <vt:lpstr>Informatička učionica koristi se za:</vt:lpstr>
      <vt:lpstr>Pretragu knjižnjične građe </vt:lpstr>
      <vt:lpstr>Školski list  leteći razred  elektronički list</vt:lpstr>
      <vt:lpstr>List za roditelje  razgovori</vt:lpstr>
      <vt:lpstr>Web stranice škole</vt:lpstr>
      <vt:lpstr>ISGE-informacijski sustav za gospodarenje energijom</vt:lpstr>
      <vt:lpstr>Natjecanja</vt:lpstr>
      <vt:lpstr> 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INFORMATIKA</dc:title>
  <dc:creator>Windows korisnik</dc:creator>
  <cp:lastModifiedBy>Nikola Mihočka</cp:lastModifiedBy>
  <cp:revision>31</cp:revision>
  <dcterms:created xsi:type="dcterms:W3CDTF">2016-12-16T07:02:21Z</dcterms:created>
  <dcterms:modified xsi:type="dcterms:W3CDTF">2016-12-20T19:31:51Z</dcterms:modified>
</cp:coreProperties>
</file>