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91306-D7B9-4335-B309-45BB72834BF6}" type="datetimeFigureOut">
              <a:rPr lang="hr-HR" smtClean="0"/>
              <a:t>26.3.2018.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0327-AB09-440F-88D1-763D8D7877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07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gradFill flip="none" rotWithShape="1">
          <a:gsLst>
            <a:gs pos="72843">
              <a:srgbClr val="B7D3ED"/>
            </a:gs>
            <a:gs pos="71687">
              <a:srgbClr val="B8D4ED"/>
            </a:gs>
            <a:gs pos="69375">
              <a:srgbClr val="BAD5EE"/>
            </a:gs>
            <a:gs pos="64750">
              <a:srgbClr val="BED7EF"/>
            </a:gs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3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>
          <a:xfrm>
            <a:off x="8217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357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2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98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 u="sng"/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6" y="365125"/>
            <a:ext cx="2096143" cy="175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93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8149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43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90" y="237425"/>
            <a:ext cx="1745205" cy="101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53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90" y="237425"/>
            <a:ext cx="1745205" cy="101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706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90" y="237425"/>
            <a:ext cx="1745205" cy="101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330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90" y="237425"/>
            <a:ext cx="1745205" cy="101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578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85652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843">
              <a:srgbClr val="B7D3ED"/>
            </a:gs>
            <a:gs pos="71687">
              <a:srgbClr val="B8D4ED"/>
            </a:gs>
            <a:gs pos="69375">
              <a:srgbClr val="BAD5EE"/>
            </a:gs>
            <a:gs pos="64750">
              <a:srgbClr val="BED7EF"/>
            </a:gs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3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10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ark_prirode_Kopa%C4%8Dki_ri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r/search?rlz=1C1CHBF_hrHR724HR724&amp;biw=1920&amp;bih=925&amp;tbm=isch&amp;sa=1&amp;ei=xWivWtmcEYap6ASnh4mwBw&amp;q=kopa%C4%8Dki+rit&amp;oq=kopa%C4%8Dki+rit&amp;gs_l=psy-ab.3..0l10.37099.41632.0.41731.25.13.7.4.4.0.181.1285.10j3.13.0....0...1c.1.64.psy-ab..1.24.1374...0i67k1j0i30k1j0i5i30k1j0i13k1j0i13i30k1.0.2OR4i5IK2KM#imgrc=1_wABTDyjuto4M:" TargetMode="External"/><Relationship Id="rId3" Type="http://schemas.openxmlformats.org/officeDocument/2006/relationships/hyperlink" Target="https://hr.wikipedia.org/wiki/Park_prirode_Kopa&#269;ki_rit" TargetMode="External"/><Relationship Id="rId7" Type="http://schemas.openxmlformats.org/officeDocument/2006/relationships/hyperlink" Target="https://www.google.hr/search?rlz=1C1CHBF_hrHR724HR724&amp;biw=1920&amp;bih=925&amp;tbm=isch&amp;sa=1&amp;ei=s2ivWoOFJ4eA6QTy8qWYBw&amp;q=kanal+renovo&amp;oq=kanal+renovo&amp;gs_l=psy-ab.3...14991.16982.0.17113.12.12.0.0.0.0.127.1014.11j1.12.0....0...1c.1.64.psy-ab..0.11.931...0j0i67k1j0i30k1j0i19k1j0i30i19k1j0i5i30i19k1j0i10i30i19k1j0i13k1j0i13i5i30k1j0i8i13i30k1j0i13i30k1j0i5i30k1j0i8i30k1.0.-LML7F-lu1w#imgrc=VYDYQNHDhPrZ-M:" TargetMode="External"/><Relationship Id="rId12" Type="http://schemas.openxmlformats.org/officeDocument/2006/relationships/hyperlink" Target="https://www.google.hr/search?rlz=1C1CHBF_hrHR724HR724&amp;biw=1920&amp;bih=925&amp;tbm=isch&amp;sa=1&amp;ei=B2OvWv3XIqqR6ASg0arACQ&amp;q=hulovski+kanal&amp;oq=hulovski+kanal&amp;gs_l=psy-ab.3..0i24k1.485967.488260.0.488368.16.8.1.7.7.0.136.786.5j3.8.0....0...1c.1.64.psy-ab..0.16.821...0j0i67k1j0i19k1j0i10i19k1j0i5i30k1j0i13i5i30k1.0.Ri0AHN28ae8#imgrc=fv6gf3JUqUEElM: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s://www.google.hr/search?rlz=1C1CHBF_hrHR724HR724&amp;biw=1920&amp;bih=925&amp;tbm=isch&amp;sa=1&amp;ei=d2ivWs3bG4mHmwWVnI3oBg&amp;q=hulovski+kanal&amp;oq=hulovski+kanal&amp;gs_l=psy-ab.3..0i24k1.56464.59510.0.59610.15.8.0.7.7.0.131.666.5j2.7.0....0...1c.1.64.psy-ab..1.14.701...0j0i19k1j0i10i19k1j0i5i30k1j0i13i5i30k1.0.HRbm3dqiCTQ#imgrc=K1uD4QDLkB45bM:" TargetMode="External"/><Relationship Id="rId11" Type="http://schemas.openxmlformats.org/officeDocument/2006/relationships/hyperlink" Target="https://www.google.hr/search?q=poplavljen+kopa%C4%8Dki+rit&amp;rlz=1C1CHBF_hrHR724HR724&amp;source=lnms&amp;tbm=isch&amp;sa=X&amp;ved=0ahUKEwiN3OmF6_fZAhUiMJoKHYjtC5cQ_AUICigB&amp;biw=1920&amp;bih=925#imgrc=fOGaNcOhlQCxdM:" TargetMode="External"/><Relationship Id="rId5" Type="http://schemas.openxmlformats.org/officeDocument/2006/relationships/hyperlink" Target="https://www.google.hr/search?q=dvorac+tikve%C5%A1&amp;rlz=1C1CHBF_hrHR724HR724&amp;source=lnms&amp;tbm=isch&amp;sa=X&amp;ved=0ahUKEwiDgrCc8PfZAhVIJ1AKHYMjAzwQ_AUICigB&amp;biw=1920&amp;bih=925#imgrc=_WWhdS09JKRUiM:" TargetMode="External"/><Relationship Id="rId10" Type="http://schemas.openxmlformats.org/officeDocument/2006/relationships/hyperlink" Target="https://www.google.hr/search?q=poplavljen+kopa%C4%8Dki+rit&amp;rlz=1C1CHBF_hrHR724HR724&amp;source=lnms&amp;tbm=isch&amp;sa=X&amp;ved=0ahUKEwiN3OmF6_fZAhUiMJoKHYjtC5cQ_AUICigB&amp;biw=1920&amp;bih=925#imgrc=kRdlrQsN4vkcTM:" TargetMode="External"/><Relationship Id="rId4" Type="http://schemas.openxmlformats.org/officeDocument/2006/relationships/hyperlink" Target="http://baranja.24info.hr/wp-content/uploads/sites/2/2015/10/fisherman-850383_640.jpg" TargetMode="External"/><Relationship Id="rId9" Type="http://schemas.openxmlformats.org/officeDocument/2006/relationships/hyperlink" Target="https://www.google.hr/search?rlz=1C1CHBF_hrHR724HR724&amp;biw=1920&amp;bih=925&amp;tbm=isch&amp;sa=1&amp;ei=xWivWtmcEYap6ASnh4mwBw&amp;q=kopa%C4%8Dki+rit&amp;oq=kopa%C4%8Dki+rit&amp;gs_l=psy-ab.3..0l10.37099.41632.0.41731.25.13.7.4.4.0.181.1285.10j3.13.0....0...1c.1.64.psy-ab..1.24.1374...0i67k1j0i30k1j0i5i30k1j0i13k1j0i13i30k1.0.2OR4i5IK2KM#imgrc=5oRm5DXLfffJXM: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rava" TargetMode="Externa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hr.wikipedia.org/wiki/Park_prirode_Kopa%C4%8Dki_rit#/media/File:Kopacki_rit2.JPG" TargetMode="External"/><Relationship Id="rId5" Type="http://schemas.openxmlformats.org/officeDocument/2006/relationships/slide" Target="slide4.xml"/><Relationship Id="rId4" Type="http://schemas.openxmlformats.org/officeDocument/2006/relationships/hyperlink" Target="https://hr.wikipedia.org/wiki/Dun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Kopacki-rit-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hyperlink" Target="b4aad9b2-03b0-476a-927a-4214a666fd21-kopacki_rit_wooden_trail.jf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5" Type="http://schemas.openxmlformats.org/officeDocument/2006/relationships/hyperlink" Target="https://hr.wikipedia.org/wiki/Ramsarska_konvencija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hr.wikipedia.org/wiki/Josip_Broz_Tito" TargetMode="External"/><Relationship Id="rId9" Type="http://schemas.openxmlformats.org/officeDocument/2006/relationships/hyperlink" Target="photo-00000009-20130814-1623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vorac_Tikves_Baranja_0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-61957274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et_image.jf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ljmas-HRFOTO540px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hyperlink" Target="PICT1308.jpg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sherman-850383_640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Park prirode Kopački rit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Izradio: Adi </a:t>
            </a:r>
            <a:r>
              <a:rPr lang="hr-HR" dirty="0" err="1" smtClean="0"/>
              <a:t>Stajku</a:t>
            </a:r>
            <a:r>
              <a:rPr lang="hr-HR" dirty="0" smtClean="0"/>
              <a:t>, 8.a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400" y="4064794"/>
            <a:ext cx="2743200" cy="365125"/>
          </a:xfrm>
        </p:spPr>
        <p:txBody>
          <a:bodyPr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19.3.2018.</a:t>
            </a:r>
            <a:endParaRPr lang="hr-HR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08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368">
        <p15:prstTrans prst="wind"/>
      </p:transition>
    </mc:Choice>
    <mc:Fallback xmlns="">
      <p:transition spd="slow" advTm="8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06936"/>
            <a:ext cx="10515600" cy="1325563"/>
          </a:xfrm>
        </p:spPr>
        <p:txBody>
          <a:bodyPr/>
          <a:lstStyle/>
          <a:p>
            <a:r>
              <a:rPr lang="hr-HR" dirty="0" smtClean="0"/>
              <a:t>Završetak prezentacije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Hvala na pažnji.</a:t>
            </a:r>
          </a:p>
          <a:p>
            <a:pPr marL="0" indent="0">
              <a:buNone/>
            </a:pPr>
            <a:r>
              <a:rPr lang="hr-HR" sz="2000" dirty="0"/>
              <a:t>Izvori</a:t>
            </a:r>
            <a:r>
              <a:rPr lang="hr-HR" sz="2000" dirty="0" smtClean="0"/>
              <a:t>: </a:t>
            </a:r>
            <a:r>
              <a:rPr lang="hr-HR" sz="1100" dirty="0" smtClean="0">
                <a:hlinkClick r:id="rId3"/>
              </a:rPr>
              <a:t>https</a:t>
            </a:r>
            <a:r>
              <a:rPr lang="hr-HR" sz="1100" dirty="0">
                <a:hlinkClick r:id="rId3"/>
              </a:rPr>
              <a:t>://</a:t>
            </a:r>
            <a:r>
              <a:rPr lang="hr-HR" sz="1100" dirty="0" smtClean="0">
                <a:hlinkClick r:id="rId3"/>
              </a:rPr>
              <a:t>hr.wikipedia.org/wiki/Park_prirode_Kopački_rit</a:t>
            </a:r>
            <a:r>
              <a:rPr lang="hr-HR" sz="1100" dirty="0" smtClean="0"/>
              <a:t>, </a:t>
            </a:r>
          </a:p>
          <a:p>
            <a:pPr marL="0" indent="0">
              <a:buNone/>
            </a:pPr>
            <a:r>
              <a:rPr lang="hr-HR" sz="1100" dirty="0" smtClean="0">
                <a:hlinkClick r:id="rId4"/>
              </a:rPr>
              <a:t>http</a:t>
            </a:r>
            <a:r>
              <a:rPr lang="hr-HR" sz="1100" dirty="0">
                <a:hlinkClick r:id="rId4"/>
              </a:rPr>
              <a:t>://</a:t>
            </a:r>
            <a:r>
              <a:rPr lang="hr-HR" sz="1100" dirty="0" smtClean="0">
                <a:hlinkClick r:id="rId4"/>
              </a:rPr>
              <a:t>baranja.24info.hr/wp-content/uploads/sites/2/2015/10/fisherman-850383_640.jpg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5"/>
              </a:rPr>
              <a:t>https://www.google.hr/search?q=dvorac+tikve%C5%A1&amp;rlz=1C1CHBF_hrHR724HR724&amp;source=lnms&amp;tbm=isch&amp;sa=X&amp;ved=0ahUKEwiDgrCc8PfZAhVIJ1AKHYMjAzwQ_AUICigB&amp;biw=1920&amp;bih=925#imgrc=_WWhdS09JKRUiM: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6"/>
              </a:rPr>
              <a:t>https://www.google.hr/search?rlz=1C1CHBF_hrHR724HR724&amp;biw=1920&amp;bih=925&amp;tbm=isch&amp;sa=1&amp;ei=d2ivWs3bG4mHmwWVnI3oBg&amp;q=hulovski+kanal&amp;oq=hulovski+kanal&amp;gs_l=psy-ab.3..0i24k1.56464.59510.0.59610.15.8.0.7.7.0.131.666.5j2.7.0....0...1c.1.64.psy-ab..1.14.701...0j0i19k1j0i10i19k1j0i5i30k1j0i13i5i30k1.0.HRbm3dqiCTQ#imgrc=K1uD4QDLkB45b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7"/>
              </a:rPr>
              <a:t>https://www.google.hr/search?rlz=1C1CHBF_hrHR724HR724&amp;biw=1920&amp;bih=925&amp;tbm=isch&amp;sa=1&amp;ei=s2ivWoOFJ4eA6QTy8qWYBw&amp;q=kanal+renovo&amp;oq=kanal+renovo&amp;gs_l=psy-ab.3...14991.16982.0.17113.12.12.0.0.0.0.127.1014.11j1.12.0....0...1c.1.64.psy-ab..0.11.931...0j0i67k1j0i30k1j0i19k1j0i30i19k1j0i5i30i19k1j0i10i30i19k1j0i13k1j0i13i5i30k1j0i8i13i30k1j0i13i30k1j0i5i30k1j0i8i30k1.0.-LML7F-lu1w#imgrc=VYDYQNHDhPrZ-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8"/>
              </a:rPr>
              <a:t>https://www.google.hr/search?rlz=1C1CHBF_hrHR724HR724&amp;biw=1920&amp;bih=925&amp;tbm=isch&amp;sa=1&amp;ei=xWivWtmcEYap6ASnh4mwBw&amp;q=kopa%C4%8Dki+rit&amp;oq=kopa%C4%8Dki+rit&amp;gs_l=psy-ab.3..0l10.37099.41632.0.41731.25.13.7.4.4.0.181.1285.10j3.13.0....0...1c.1.64.psy-ab..1.24.1374...0i67k1j0i30k1j0i5i30k1j0i13k1j0i13i30k1.0.2OR4i5IK2KM#imgrc=1_wABTDyjuto4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9"/>
              </a:rPr>
              <a:t>https://www.google.hr/search?rlz=1C1CHBF_hrHR724HR724&amp;biw=1920&amp;bih=925&amp;tbm=isch&amp;sa=1&amp;ei=xWivWtmcEYap6ASnh4mwBw&amp;q=kopa%C4%8Dki+rit&amp;oq=kopa%C4%8Dki+rit&amp;gs_l=psy-ab.3..0l10.37099.41632.0.41731.25.13.7.4.4.0.181.1285.10j3.13.0....0...1c.1.64.psy-ab..1.24.1374...0i67k1j0i30k1j0i5i30k1j0i13k1j0i13i30k1.0.2OR4i5IK2KM#imgrc=5oRm5DXLfffJX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10"/>
              </a:rPr>
              <a:t>https://www.google.hr/search?q=poplavljen+kopa%C4%8Dki+rit&amp;rlz=1C1CHBF_hrHR724HR724&amp;source=lnms&amp;tbm=isch&amp;sa=X&amp;ved=0ahUKEwiN3OmF6_fZAhUiMJoKHYjtC5cQ_AUICigB&amp;biw=1920&amp;bih=925#imgrc=kRdlrQsN4vkcTM: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11"/>
              </a:rPr>
              <a:t>https://www.google.hr/search?q=poplavljen+kopa%C4%8Dki+rit&amp;rlz=1C1CHBF_hrHR724HR724&amp;source=lnms&amp;tbm=isch&amp;sa=X&amp;ved=0ahUKEwiN3OmF6_fZAhUiMJoKHYjtC5cQ_AUICigB&amp;biw=1920&amp;bih=925#imgrc=fOGaNcOhlQCxdM:</a:t>
            </a:r>
            <a:r>
              <a:rPr lang="hr-HR" sz="1100" dirty="0" smtClean="0"/>
              <a:t>, </a:t>
            </a:r>
            <a:r>
              <a:rPr lang="hr-HR" sz="1100" dirty="0" smtClean="0">
                <a:hlinkClick r:id="rId12"/>
              </a:rPr>
              <a:t>https://www.google.hr/search?rlz=1C1CHBF_hrHR724HR724&amp;biw=1920&amp;bih=925&amp;tbm=isch&amp;sa=1&amp;ei=B2OvWv3XIqqR6ASg0arACQ&amp;q=hulovski+kanal&amp;oq=hulovski+kanal&amp;gs_l=psy-ab.3..0i24k1.485967.488260.0.488368.16.8.1.7.7.0.136.786.5j3.8.0....0...1c.1.64.psy-ab..0.16.821...0j0i67k1j0i19k1j0i10i19k1j0i5i30k1j0i13i5i30k1.0.Ri0AHN28ae8#imgrc=fv6gf3JUqUEElM:</a:t>
            </a:r>
            <a:endParaRPr lang="hr-HR" sz="1100" dirty="0"/>
          </a:p>
        </p:txBody>
      </p:sp>
      <p:sp>
        <p:nvSpPr>
          <p:cNvPr id="4" name="Akcijski gumb: Polazni 3">
            <a:hlinkClick r:id="" action="ppaction://hlinkshowjump?jump=firstslide" highlightClick="1"/>
          </p:cNvPr>
          <p:cNvSpPr/>
          <p:nvPr/>
        </p:nvSpPr>
        <p:spPr>
          <a:xfrm>
            <a:off x="8587047" y="432277"/>
            <a:ext cx="955963" cy="8645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27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832">
        <p15:prstTrans prst="peelOff"/>
      </p:transition>
    </mc:Choice>
    <mc:Fallback xmlns="">
      <p:transition spd="slow" advTm="13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Osnovne informacije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najstariji park prirode u Hrvatskoj</a:t>
            </a:r>
          </a:p>
          <a:p>
            <a:r>
              <a:rPr lang="hr-HR" dirty="0" smtClean="0"/>
              <a:t>poplavno područje na SI Hrvatske, u </a:t>
            </a:r>
            <a:r>
              <a:rPr lang="hr-HR" dirty="0" err="1" smtClean="0"/>
              <a:t>međurječju</a:t>
            </a:r>
            <a:r>
              <a:rPr lang="hr-HR" dirty="0" smtClean="0"/>
              <a:t> </a:t>
            </a:r>
            <a:r>
              <a:rPr lang="hr-HR" dirty="0" smtClean="0">
                <a:hlinkClick r:id="rId3"/>
              </a:rPr>
              <a:t>Drave</a:t>
            </a:r>
            <a:r>
              <a:rPr lang="hr-HR" dirty="0" smtClean="0"/>
              <a:t> i </a:t>
            </a:r>
            <a:r>
              <a:rPr lang="hr-HR" dirty="0" smtClean="0">
                <a:hlinkClick r:id="rId4"/>
              </a:rPr>
              <a:t>Dunava</a:t>
            </a:r>
            <a:endParaRPr lang="hr-HR" dirty="0" smtClean="0"/>
          </a:p>
          <a:p>
            <a:r>
              <a:rPr lang="hr-HR" dirty="0" smtClean="0"/>
              <a:t>proglašen </a:t>
            </a:r>
            <a:r>
              <a:rPr lang="hr-HR" dirty="0" smtClean="0">
                <a:hlinkClick r:id="rId5" action="ppaction://hlinksldjump"/>
              </a:rPr>
              <a:t>parkom prirode</a:t>
            </a:r>
            <a:r>
              <a:rPr lang="hr-HR" dirty="0" smtClean="0"/>
              <a:t> 1967. godine</a:t>
            </a:r>
          </a:p>
          <a:p>
            <a:r>
              <a:rPr lang="hr-HR" dirty="0" smtClean="0"/>
              <a:t>ukupna veličina: 177km</a:t>
            </a:r>
            <a:r>
              <a:rPr lang="hr-HR" baseline="30000" dirty="0" smtClean="0"/>
              <a:t>2</a:t>
            </a:r>
          </a:p>
          <a:p>
            <a:r>
              <a:rPr lang="hr-HR" dirty="0" smtClean="0"/>
              <a:t>ime dobio od istoimenog sela</a:t>
            </a:r>
          </a:p>
          <a:p>
            <a:r>
              <a:rPr lang="hr-HR" dirty="0" smtClean="0"/>
              <a:t>razgranat hidrološki sustav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5" y="3346508"/>
            <a:ext cx="4499956" cy="337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kcijski gumb: Naprijed ili dalje 4">
            <a:hlinkClick r:id="" action="ppaction://noaction" highlightClick="1"/>
            <a:hlinkHover r:id="" action="ppaction://hlinkshowjump?jump=nextslide"/>
          </p:cNvPr>
          <p:cNvSpPr/>
          <p:nvPr/>
        </p:nvSpPr>
        <p:spPr>
          <a:xfrm>
            <a:off x="8562109" y="548640"/>
            <a:ext cx="623455" cy="5818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55">
        <p14:flash/>
      </p:transition>
    </mc:Choice>
    <mc:Fallback xmlns="">
      <p:transition spd="slow" advTm="10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informacije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jedna od najvećih fluvijalno-močvarnih područja u Europi</a:t>
            </a:r>
          </a:p>
          <a:p>
            <a:r>
              <a:rPr lang="hr-HR" dirty="0" smtClean="0"/>
              <a:t>mijenja izgled tijekom godine</a:t>
            </a:r>
          </a:p>
          <a:p>
            <a:pPr lvl="1"/>
            <a:r>
              <a:rPr lang="hr-HR" dirty="0" smtClean="0"/>
              <a:t>ovisno o intenzitetu plavljena (više od Dunava nego od Drave)</a:t>
            </a:r>
          </a:p>
          <a:p>
            <a:r>
              <a:rPr lang="hr-HR" dirty="0" smtClean="0"/>
              <a:t>najvažniji ornitološki rezervat u Hrvatskoj</a:t>
            </a:r>
          </a:p>
          <a:p>
            <a:r>
              <a:rPr lang="hr-HR" dirty="0" smtClean="0"/>
              <a:t>posljedica razvijenog ekosustava</a:t>
            </a:r>
          </a:p>
          <a:p>
            <a:pPr lvl="1"/>
            <a:r>
              <a:rPr lang="hr-HR" dirty="0" smtClean="0"/>
              <a:t>odraz bogatstva flore i faune</a:t>
            </a:r>
          </a:p>
          <a:p>
            <a:pPr lvl="2"/>
            <a:r>
              <a:rPr lang="hr-HR" sz="2200" dirty="0" smtClean="0"/>
              <a:t>velika </a:t>
            </a:r>
            <a:r>
              <a:rPr lang="hr-HR" sz="2200" dirty="0" err="1" smtClean="0"/>
              <a:t>bioraznolikost</a:t>
            </a:r>
            <a:endParaRPr lang="hr-HR" sz="2200" dirty="0" smtClean="0"/>
          </a:p>
          <a:p>
            <a:pPr lvl="3"/>
            <a:r>
              <a:rPr lang="hr-HR" sz="2000" dirty="0" smtClean="0"/>
              <a:t>više od 2000 bioloških vrsta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88" y="3728759"/>
            <a:ext cx="4555375" cy="303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kcijski gumb: Kraj 4">
            <a:hlinkClick r:id="" action="ppaction://noaction" highlightClick="1"/>
            <a:hlinkHover r:id="" action="ppaction://hlinkshowjump?jump=lastslide"/>
          </p:cNvPr>
          <p:cNvSpPr/>
          <p:nvPr/>
        </p:nvSpPr>
        <p:spPr>
          <a:xfrm>
            <a:off x="9094124" y="423949"/>
            <a:ext cx="656705" cy="6151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72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312">
        <p15:prstTrans prst="fallOver"/>
      </p:transition>
    </mc:Choice>
    <mc:Fallback xmlns="">
      <p:transition spd="slow" advTm="7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</a:t>
            </a:r>
            <a:r>
              <a:rPr lang="hr-HR" dirty="0" err="1" smtClean="0"/>
              <a:t>Kopačkog</a:t>
            </a:r>
            <a:r>
              <a:rPr lang="hr-HR" dirty="0" smtClean="0"/>
              <a:t> rita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izgrađeno naselje i </a:t>
            </a:r>
            <a:r>
              <a:rPr lang="hr-HR" sz="2400" dirty="0" smtClean="0">
                <a:hlinkClick r:id="rId3" action="ppaction://hlinksldjump"/>
              </a:rPr>
              <a:t>dvorac </a:t>
            </a:r>
            <a:r>
              <a:rPr lang="hr-HR" sz="2400" dirty="0" err="1" smtClean="0">
                <a:hlinkClick r:id="rId3" action="ppaction://hlinksldjump"/>
              </a:rPr>
              <a:t>Tikveš</a:t>
            </a:r>
            <a:r>
              <a:rPr lang="hr-HR" sz="2400" dirty="0" smtClean="0"/>
              <a:t> sa pripadajućim gospodarskim objektima za lov i rekreaciju za tadašnjeg predsjednika </a:t>
            </a:r>
            <a:r>
              <a:rPr lang="hr-HR" sz="2400" dirty="0" smtClean="0">
                <a:hlinkClick r:id="rId4"/>
              </a:rPr>
              <a:t>Josipa Broza Tita</a:t>
            </a:r>
            <a:endParaRPr lang="hr-HR" sz="2400" dirty="0" smtClean="0"/>
          </a:p>
          <a:p>
            <a:r>
              <a:rPr lang="hr-HR" sz="2400" dirty="0" smtClean="0"/>
              <a:t>1993. proglašen međunarodno značajno močvarno područje zaštićen </a:t>
            </a:r>
            <a:r>
              <a:rPr lang="hr-HR" sz="2400" dirty="0" err="1" smtClean="0">
                <a:hlinkClick r:id="rId5"/>
              </a:rPr>
              <a:t>Ramsarskom</a:t>
            </a:r>
            <a:r>
              <a:rPr lang="hr-HR" sz="2400" dirty="0" smtClean="0">
                <a:hlinkClick r:id="rId5"/>
              </a:rPr>
              <a:t> konvencijom</a:t>
            </a:r>
            <a:endParaRPr lang="hr-HR" sz="2400" dirty="0" smtClean="0"/>
          </a:p>
          <a:p>
            <a:r>
              <a:rPr lang="hr-HR" sz="2400" dirty="0" smtClean="0"/>
              <a:t>1997. parkom prirode upravlja Javna ustanova „</a:t>
            </a:r>
            <a:r>
              <a:rPr lang="hr-HR" sz="2400" dirty="0" smtClean="0">
                <a:hlinkClick r:id="rId6" action="ppaction://hlinksldjump"/>
              </a:rPr>
              <a:t>Park prirode Kopački rit</a:t>
            </a:r>
            <a:r>
              <a:rPr lang="hr-HR" sz="2400" dirty="0" smtClean="0"/>
              <a:t>”</a:t>
            </a:r>
          </a:p>
          <a:p>
            <a:r>
              <a:rPr lang="hr-HR" sz="2400" dirty="0" smtClean="0"/>
              <a:t>1999. odlukom Hrvatskog Sabora proširen je na 17.700ha površine</a:t>
            </a:r>
          </a:p>
          <a:p>
            <a:endParaRPr lang="hr-HR" sz="2400" dirty="0"/>
          </a:p>
        </p:txBody>
      </p:sp>
      <p:pic>
        <p:nvPicPr>
          <p:cNvPr id="5" name="Slika 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4233762"/>
            <a:ext cx="3822940" cy="254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30" y="4233762"/>
            <a:ext cx="5098846" cy="254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kcijski gumb: Početak 3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7878353" y="365125"/>
            <a:ext cx="748145" cy="73983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1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63">
        <p15:prstTrans prst="prestige"/>
      </p:transition>
    </mc:Choice>
    <mc:Fallback xmlns="">
      <p:transition spd="slow" advTm="8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Dvorac </a:t>
            </a:r>
            <a:r>
              <a:rPr lang="hr-HR" dirty="0" err="1" smtClean="0"/>
              <a:t>Tikveš</a:t>
            </a:r>
            <a:endParaRPr lang="hr-HR" dirty="0"/>
          </a:p>
        </p:txBody>
      </p:sp>
      <p:pic>
        <p:nvPicPr>
          <p:cNvPr id="4" name="Rezervirano mjesto sadržaja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41" y="1393175"/>
            <a:ext cx="6999317" cy="5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9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74">
        <p14:shred/>
      </p:transition>
    </mc:Choice>
    <mc:Fallback xmlns="">
      <p:transition spd="slow" advTm="6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00" y="3905250"/>
            <a:ext cx="4429125" cy="29527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Geografska obilježja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/>
          </a:bodyPr>
          <a:lstStyle/>
          <a:p>
            <a:r>
              <a:rPr lang="hr-HR" dirty="0" smtClean="0"/>
              <a:t>reljef </a:t>
            </a:r>
            <a:r>
              <a:rPr lang="hr-HR" dirty="0" err="1" smtClean="0"/>
              <a:t>Kopačkog</a:t>
            </a:r>
            <a:r>
              <a:rPr lang="hr-HR" dirty="0" smtClean="0"/>
              <a:t> rita je rezultat rada vode</a:t>
            </a:r>
          </a:p>
          <a:p>
            <a:pPr lvl="1"/>
            <a:r>
              <a:rPr lang="hr-HR" dirty="0" smtClean="0"/>
              <a:t>rijeka Dunav i Drava te poplavne vode koje plave područje</a:t>
            </a:r>
          </a:p>
          <a:p>
            <a:r>
              <a:rPr lang="hr-HR" dirty="0" smtClean="0"/>
              <a:t>rijeke u svom toku stvaraju sprudove i otoke</a:t>
            </a:r>
          </a:p>
          <a:p>
            <a:r>
              <a:rPr lang="hr-HR" dirty="0" smtClean="0"/>
              <a:t>u parku se nalaze 2 jezera: </a:t>
            </a:r>
          </a:p>
          <a:p>
            <a:pPr lvl="1"/>
            <a:r>
              <a:rPr lang="hr-HR" dirty="0" smtClean="0"/>
              <a:t>Kopačko jezero (1.5-5m dubine) i jezero </a:t>
            </a:r>
            <a:r>
              <a:rPr lang="hr-HR" dirty="0" err="1" smtClean="0"/>
              <a:t>Skadaš</a:t>
            </a:r>
            <a:r>
              <a:rPr lang="hr-HR" dirty="0" smtClean="0"/>
              <a:t> (7m dubine)</a:t>
            </a:r>
          </a:p>
          <a:p>
            <a:pPr lvl="2"/>
            <a:r>
              <a:rPr lang="hr-HR" dirty="0" smtClean="0"/>
              <a:t>Kopačko jezero je najveće jezero, dok jezero </a:t>
            </a:r>
            <a:r>
              <a:rPr lang="hr-HR" dirty="0" err="1" smtClean="0"/>
              <a:t>Skadaš</a:t>
            </a:r>
            <a:r>
              <a:rPr lang="hr-HR" dirty="0" smtClean="0"/>
              <a:t> je najveća udubina u Kopačkom ritu</a:t>
            </a:r>
          </a:p>
          <a:p>
            <a:r>
              <a:rPr lang="hr-HR" dirty="0" smtClean="0"/>
              <a:t>Kopački rit godišnje poplavljen prosječno 99 dana, čitava površina pod vodom 32 dana</a:t>
            </a:r>
          </a:p>
          <a:p>
            <a:r>
              <a:rPr lang="hr-HR" dirty="0" smtClean="0"/>
              <a:t>Poplavni val počinje početkom proljeća	</a:t>
            </a:r>
          </a:p>
          <a:p>
            <a:pPr lvl="1"/>
            <a:r>
              <a:rPr lang="hr-HR" dirty="0" smtClean="0"/>
              <a:t>zbog topljenja snijega u Alpama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8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446">
        <p14:glitter pattern="hexagon"/>
      </p:transition>
    </mc:Choice>
    <mc:Fallback xmlns="">
      <p:transition spd="slow" advTm="7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Kopački rit ima valoviti izgled?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" y="1825625"/>
            <a:ext cx="11903825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stalna plavljenja i valovi vode produbljuju teren</a:t>
            </a:r>
          </a:p>
          <a:p>
            <a:pPr lvl="1"/>
            <a:r>
              <a:rPr lang="hr-HR" dirty="0" smtClean="0"/>
              <a:t>tako tvore polumjesečaste udubine, dok na drugim mjestima talože materijal koji donosi rijeka</a:t>
            </a:r>
          </a:p>
          <a:p>
            <a:r>
              <a:rPr lang="hr-HR" dirty="0" smtClean="0"/>
              <a:t>stoga nastaju udubljenja (bare) i povišena područja (grede) koji daju valovit izgled</a:t>
            </a:r>
          </a:p>
          <a:p>
            <a:r>
              <a:rPr lang="hr-HR" dirty="0" smtClean="0"/>
              <a:t>udubljenja se ispune vodom te postaju jezera ili bare</a:t>
            </a:r>
          </a:p>
          <a:p>
            <a:r>
              <a:rPr lang="hr-HR" dirty="0" smtClean="0"/>
              <a:t>više uzastopnih udubljenja se spaja i povezuju s Dunavom tvoreći prirodni kanal (</a:t>
            </a:r>
            <a:r>
              <a:rPr lang="hr-HR" dirty="0" err="1" smtClean="0"/>
              <a:t>fok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preko kojeg se udubine prazne i pune</a:t>
            </a:r>
          </a:p>
          <a:p>
            <a:pPr lvl="2"/>
            <a:r>
              <a:rPr lang="hr-HR" dirty="0" smtClean="0"/>
              <a:t>umjetni kanali (foke) su često umjetno produbljivani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43" y="4920268"/>
            <a:ext cx="2740257" cy="1821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89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7">
        <p15:prstTrans prst="origami"/>
      </p:transition>
    </mc:Choice>
    <mc:Fallback xmlns="">
      <p:transition spd="slow" advTm="100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Kanali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najvažnija veza Dunava i rita je </a:t>
            </a:r>
            <a:r>
              <a:rPr lang="hr-HR" dirty="0" err="1" smtClean="0"/>
              <a:t>Hulovski</a:t>
            </a:r>
            <a:r>
              <a:rPr lang="hr-HR" dirty="0" smtClean="0"/>
              <a:t> kanal</a:t>
            </a:r>
          </a:p>
          <a:p>
            <a:pPr lvl="1"/>
            <a:r>
              <a:rPr lang="hr-HR" dirty="0" smtClean="0"/>
              <a:t>dug 6km, širok 34m</a:t>
            </a:r>
            <a:endParaRPr lang="hr-HR" dirty="0"/>
          </a:p>
          <a:p>
            <a:r>
              <a:rPr lang="hr-HR" dirty="0" smtClean="0"/>
              <a:t>glavna veza Drave i rita je kanal </a:t>
            </a:r>
            <a:r>
              <a:rPr lang="hr-HR" dirty="0" err="1" smtClean="0"/>
              <a:t>Renovo</a:t>
            </a:r>
            <a:endParaRPr lang="hr-HR" dirty="0" smtClean="0"/>
          </a:p>
          <a:p>
            <a:pPr lvl="1"/>
            <a:r>
              <a:rPr lang="hr-HR" dirty="0" smtClean="0"/>
              <a:t>dug 3km, širok do 20m</a:t>
            </a:r>
          </a:p>
          <a:p>
            <a:r>
              <a:rPr lang="hr-HR" dirty="0" smtClean="0"/>
              <a:t>najduži kanal Stara Barbara</a:t>
            </a:r>
          </a:p>
          <a:p>
            <a:pPr lvl="1"/>
            <a:r>
              <a:rPr lang="hr-HR" dirty="0" smtClean="0"/>
              <a:t>dug 26,7km, teče paralelno s Dravom</a:t>
            </a:r>
          </a:p>
        </p:txBody>
      </p:sp>
      <p:pic>
        <p:nvPicPr>
          <p:cNvPr id="4" name="Slika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7058"/>
            <a:ext cx="4121102" cy="2289501"/>
          </a:xfrm>
          <a:prstGeom prst="rect">
            <a:avLst/>
          </a:prstGeom>
        </p:spPr>
      </p:pic>
      <p:pic>
        <p:nvPicPr>
          <p:cNvPr id="5" name="Slika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1" y="3165071"/>
            <a:ext cx="4801985" cy="3601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8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00">
        <p15:prstTrans prst="crush"/>
      </p:transition>
    </mc:Choice>
    <mc:Fallback xmlns="">
      <p:transition spd="slow" advTm="9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5" y="4356348"/>
            <a:ext cx="3595998" cy="23935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Kopački rit ima veliko turističko značenje za Osječko-baranjsku županiju jer više od ⅓ turista godišnje posjećuje taj park</a:t>
            </a:r>
          </a:p>
          <a:p>
            <a:r>
              <a:rPr lang="hr-HR" dirty="0" smtClean="0"/>
              <a:t>sam park ima veliki turistički potencijal jer ima mnogo zanimljivosti o njemu</a:t>
            </a:r>
          </a:p>
          <a:p>
            <a:r>
              <a:rPr lang="hr-HR" dirty="0" smtClean="0"/>
              <a:t>osim očuvane prirode i bogate flore i faune ističe se i kulturno-povijesna baština</a:t>
            </a:r>
          </a:p>
          <a:p>
            <a:r>
              <a:rPr lang="hr-HR" dirty="0" smtClean="0"/>
              <a:t>vrlo se brzo razvija seoski turizam i ekoturizam, ali je manje zastupljen od lovnog turizma i rekreativnog ribolova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1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78">
        <p14:ripple/>
      </p:transition>
    </mc:Choice>
    <mc:Fallback xmlns="">
      <p:transition spd="slow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4|0.7|0.6|0.7|0.5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2|1|1|1.5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519</Words>
  <Application>Microsoft Office PowerPoint</Application>
  <PresentationFormat>Široki zaslon</PresentationFormat>
  <Paragraphs>60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Park prirode Kopački rit</vt:lpstr>
      <vt:lpstr>Osnovne informacije</vt:lpstr>
      <vt:lpstr>Osnovne informacije</vt:lpstr>
      <vt:lpstr>Povijest Kopačkog rita</vt:lpstr>
      <vt:lpstr>Dvorac Tikveš</vt:lpstr>
      <vt:lpstr>Geografska obilježja</vt:lpstr>
      <vt:lpstr>Zašto Kopački rit ima valoviti izgled?</vt:lpstr>
      <vt:lpstr>Kanali</vt:lpstr>
      <vt:lpstr>Turizam</vt:lpstr>
      <vt:lpstr>Završetak prezentacije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osmi razredi</dc:creator>
  <cp:lastModifiedBy>Windows korisnik</cp:lastModifiedBy>
  <cp:revision>24</cp:revision>
  <dcterms:created xsi:type="dcterms:W3CDTF">2018-03-12T14:43:10Z</dcterms:created>
  <dcterms:modified xsi:type="dcterms:W3CDTF">2018-03-26T13:53:47Z</dcterms:modified>
</cp:coreProperties>
</file>