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 id="260" r:id="rId6"/>
    <p:sldId id="261" r:id="rId7"/>
    <p:sldId id="262" r:id="rId8"/>
    <p:sldId id="263" r:id="rId9"/>
    <p:sldId id="264" r:id="rId10"/>
    <p:sldId id="265" r:id="rId11"/>
    <p:sldId id="266" r:id="rId12"/>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solidFill>
                  <a:schemeClr val="accent1"/>
                </a:solidFill>
              </a:defRPr>
            </a:lvl1pPr>
          </a:lstStyle>
          <a:p>
            <a:r>
              <a:rPr lang="hr-HR" dirty="0" smtClean="0"/>
              <a:t>Uredite stil naslova matrice</a:t>
            </a:r>
            <a:endParaRPr lang="hr-HR" dirty="0"/>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smtClean="0"/>
              <a:t>Kliknite da biste uredili stil podnaslova matrice</a:t>
            </a:r>
            <a:endParaRPr lang="hr-HR"/>
          </a:p>
        </p:txBody>
      </p:sp>
      <p:sp>
        <p:nvSpPr>
          <p:cNvPr id="4" name="Rezervirano mjesto datuma 3"/>
          <p:cNvSpPr>
            <a:spLocks noGrp="1"/>
          </p:cNvSpPr>
          <p:nvPr>
            <p:ph type="dt" sz="half" idx="10"/>
          </p:nvPr>
        </p:nvSpPr>
        <p:spPr/>
        <p:txBody>
          <a:bodyPr/>
          <a:lstStyle/>
          <a:p>
            <a:fld id="{D16471D2-907A-4198-B649-67DEAE0A8F83}" type="datetimeFigureOut">
              <a:rPr lang="hr-HR" smtClean="0"/>
              <a:t>20.3.2018.</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B9B3A856-7696-4D88-99C6-570B04DD775B}" type="slidenum">
              <a:rPr lang="hr-HR" smtClean="0"/>
              <a:t>‹#›</a:t>
            </a:fld>
            <a:endParaRPr lang="hr-HR"/>
          </a:p>
        </p:txBody>
      </p:sp>
      <p:sp>
        <p:nvSpPr>
          <p:cNvPr id="7" name="Akcijski gumb: Naprijed ili dalje 6">
            <a:hlinkClick r:id="" action="ppaction://hlinkshowjump?jump=nextslide" highlightClick="1"/>
          </p:cNvPr>
          <p:cNvSpPr/>
          <p:nvPr userDrawn="1"/>
        </p:nvSpPr>
        <p:spPr>
          <a:xfrm>
            <a:off x="11450595" y="6252519"/>
            <a:ext cx="741405" cy="605481"/>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021212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D16471D2-907A-4198-B649-67DEAE0A8F83}" type="datetimeFigureOut">
              <a:rPr lang="hr-HR" smtClean="0"/>
              <a:t>20.3.2018.</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B9B3A856-7696-4D88-99C6-570B04DD775B}" type="slidenum">
              <a:rPr lang="hr-HR" smtClean="0"/>
              <a:t>‹#›</a:t>
            </a:fld>
            <a:endParaRPr lang="hr-HR"/>
          </a:p>
        </p:txBody>
      </p:sp>
    </p:spTree>
    <p:extLst>
      <p:ext uri="{BB962C8B-B14F-4D97-AF65-F5344CB8AC3E}">
        <p14:creationId xmlns:p14="http://schemas.microsoft.com/office/powerpoint/2010/main" val="2102426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8724900" y="365125"/>
            <a:ext cx="2628900" cy="5811838"/>
          </a:xfrm>
        </p:spPr>
        <p:txBody>
          <a:bodyPr vert="eaVert"/>
          <a:lstStyle/>
          <a:p>
            <a:r>
              <a:rPr lang="hr-HR" smtClean="0"/>
              <a:t>Uredite stil naslova matrice</a:t>
            </a:r>
            <a:endParaRPr lang="hr-HR"/>
          </a:p>
        </p:txBody>
      </p:sp>
      <p:sp>
        <p:nvSpPr>
          <p:cNvPr id="3" name="Rezervirano mjesto okomitog teksta 2"/>
          <p:cNvSpPr>
            <a:spLocks noGrp="1"/>
          </p:cNvSpPr>
          <p:nvPr>
            <p:ph type="body" orient="vert" idx="1"/>
          </p:nvPr>
        </p:nvSpPr>
        <p:spPr>
          <a:xfrm>
            <a:off x="838200" y="365125"/>
            <a:ext cx="7734300" cy="5811838"/>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D16471D2-907A-4198-B649-67DEAE0A8F83}" type="datetimeFigureOut">
              <a:rPr lang="hr-HR" smtClean="0"/>
              <a:t>20.3.2018.</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B9B3A856-7696-4D88-99C6-570B04DD775B}" type="slidenum">
              <a:rPr lang="hr-HR" smtClean="0"/>
              <a:t>‹#›</a:t>
            </a:fld>
            <a:endParaRPr lang="hr-HR"/>
          </a:p>
        </p:txBody>
      </p:sp>
    </p:spTree>
    <p:extLst>
      <p:ext uri="{BB962C8B-B14F-4D97-AF65-F5344CB8AC3E}">
        <p14:creationId xmlns:p14="http://schemas.microsoft.com/office/powerpoint/2010/main" val="858038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solidFill>
                  <a:schemeClr val="accent1">
                    <a:lumMod val="50000"/>
                  </a:schemeClr>
                </a:solidFill>
              </a:defRPr>
            </a:lvl1pPr>
          </a:lstStyle>
          <a:p>
            <a:r>
              <a:rPr lang="hr-HR" dirty="0" smtClean="0"/>
              <a:t>Uredite stil naslova matrice</a:t>
            </a:r>
            <a:endParaRPr lang="hr-HR" dirty="0"/>
          </a:p>
        </p:txBody>
      </p:sp>
      <p:sp>
        <p:nvSpPr>
          <p:cNvPr id="3" name="Rezervirano mjesto sadržaja 2"/>
          <p:cNvSpPr>
            <a:spLocks noGrp="1"/>
          </p:cNvSpPr>
          <p:nvPr>
            <p:ph idx="1"/>
          </p:nvPr>
        </p:nvSpPr>
        <p:spPr/>
        <p:txBody>
          <a:bodyPr/>
          <a:lstStyle>
            <a:lvl1pPr>
              <a:defRPr>
                <a:solidFill>
                  <a:schemeClr val="accent4">
                    <a:lumMod val="50000"/>
                  </a:schemeClr>
                </a:solidFill>
              </a:defRPr>
            </a:lvl1pPr>
            <a:lvl2pPr>
              <a:defRPr>
                <a:solidFill>
                  <a:schemeClr val="accent4">
                    <a:lumMod val="75000"/>
                  </a:schemeClr>
                </a:solidFill>
              </a:defRPr>
            </a:lvl2pPr>
            <a:lvl3pPr>
              <a:defRPr>
                <a:solidFill>
                  <a:schemeClr val="accent4">
                    <a:lumMod val="75000"/>
                  </a:schemeClr>
                </a:solidFill>
              </a:defRPr>
            </a:lvl3pPr>
            <a:lvl4pPr>
              <a:defRPr>
                <a:solidFill>
                  <a:schemeClr val="accent4">
                    <a:lumMod val="75000"/>
                  </a:schemeClr>
                </a:solidFill>
              </a:defRPr>
            </a:lvl4pPr>
            <a:lvl5pPr>
              <a:defRPr>
                <a:solidFill>
                  <a:schemeClr val="accent4">
                    <a:lumMod val="75000"/>
                  </a:schemeClr>
                </a:solidFill>
              </a:defRPr>
            </a:lvl5pPr>
          </a:lstStyle>
          <a:p>
            <a:pPr lvl="0"/>
            <a:r>
              <a:rPr lang="hr-HR" dirty="0" smtClean="0"/>
              <a:t>Uredite stilove teksta matrice</a:t>
            </a:r>
          </a:p>
          <a:p>
            <a:pPr lvl="1"/>
            <a:r>
              <a:rPr lang="hr-HR" dirty="0" smtClean="0"/>
              <a:t>Druga razina</a:t>
            </a:r>
          </a:p>
          <a:p>
            <a:pPr lvl="2"/>
            <a:r>
              <a:rPr lang="hr-HR" dirty="0" smtClean="0"/>
              <a:t>Treća razina</a:t>
            </a:r>
          </a:p>
          <a:p>
            <a:pPr lvl="3"/>
            <a:r>
              <a:rPr lang="hr-HR" dirty="0" smtClean="0"/>
              <a:t>Četvrta razina</a:t>
            </a:r>
          </a:p>
          <a:p>
            <a:pPr lvl="4"/>
            <a:r>
              <a:rPr lang="hr-HR" dirty="0" smtClean="0"/>
              <a:t>Peta razina</a:t>
            </a:r>
            <a:endParaRPr lang="hr-HR" dirty="0"/>
          </a:p>
        </p:txBody>
      </p:sp>
      <p:sp>
        <p:nvSpPr>
          <p:cNvPr id="4" name="Rezervirano mjesto datuma 3"/>
          <p:cNvSpPr>
            <a:spLocks noGrp="1"/>
          </p:cNvSpPr>
          <p:nvPr>
            <p:ph type="dt" sz="half" idx="10"/>
          </p:nvPr>
        </p:nvSpPr>
        <p:spPr/>
        <p:txBody>
          <a:bodyPr/>
          <a:lstStyle/>
          <a:p>
            <a:fld id="{D16471D2-907A-4198-B649-67DEAE0A8F83}" type="datetimeFigureOut">
              <a:rPr lang="hr-HR" smtClean="0"/>
              <a:t>20.3.2018.</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B9B3A856-7696-4D88-99C6-570B04DD775B}" type="slidenum">
              <a:rPr lang="hr-HR" smtClean="0"/>
              <a:t>‹#›</a:t>
            </a:fld>
            <a:endParaRPr lang="hr-HR"/>
          </a:p>
        </p:txBody>
      </p:sp>
      <p:pic>
        <p:nvPicPr>
          <p:cNvPr id="7" name="Slika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6357" y="365125"/>
            <a:ext cx="1467443" cy="1124404"/>
          </a:xfrm>
          <a:prstGeom prst="rect">
            <a:avLst/>
          </a:prstGeom>
        </p:spPr>
      </p:pic>
      <p:sp>
        <p:nvSpPr>
          <p:cNvPr id="8" name="Akcijski gumb: Naprijed ili dalje 7">
            <a:hlinkClick r:id="" action="ppaction://hlinkshowjump?jump=nextslide" highlightClick="1"/>
          </p:cNvPr>
          <p:cNvSpPr/>
          <p:nvPr userDrawn="1"/>
        </p:nvSpPr>
        <p:spPr>
          <a:xfrm>
            <a:off x="11524735" y="6236043"/>
            <a:ext cx="667265" cy="62195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9" name="Akcijski gumb: Natrag ili Prethodno 8">
            <a:hlinkClick r:id="" action="ppaction://hlinkshowjump?jump=previousslide" highlightClick="1"/>
          </p:cNvPr>
          <p:cNvSpPr/>
          <p:nvPr userDrawn="1"/>
        </p:nvSpPr>
        <p:spPr>
          <a:xfrm>
            <a:off x="0" y="6356350"/>
            <a:ext cx="716692" cy="501651"/>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244779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solidFill>
                  <a:schemeClr val="accent1">
                    <a:lumMod val="60000"/>
                    <a:lumOff val="40000"/>
                  </a:schemeClr>
                </a:solidFill>
              </a:defRPr>
            </a:lvl1pPr>
          </a:lstStyle>
          <a:p>
            <a:r>
              <a:rPr lang="hr-HR" dirty="0" smtClean="0"/>
              <a:t>Uredite stil naslova matrice</a:t>
            </a:r>
            <a:endParaRPr lang="hr-HR" dirty="0"/>
          </a:p>
        </p:txBody>
      </p:sp>
      <p:sp>
        <p:nvSpPr>
          <p:cNvPr id="3" name="Rezervirano mjesto tekst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smtClean="0"/>
              <a:t>Uredite stilove teksta matrice</a:t>
            </a:r>
          </a:p>
        </p:txBody>
      </p:sp>
      <p:sp>
        <p:nvSpPr>
          <p:cNvPr id="4" name="Rezervirano mjesto datuma 3"/>
          <p:cNvSpPr>
            <a:spLocks noGrp="1"/>
          </p:cNvSpPr>
          <p:nvPr>
            <p:ph type="dt" sz="half" idx="10"/>
          </p:nvPr>
        </p:nvSpPr>
        <p:spPr/>
        <p:txBody>
          <a:bodyPr/>
          <a:lstStyle/>
          <a:p>
            <a:fld id="{D16471D2-907A-4198-B649-67DEAE0A8F83}" type="datetimeFigureOut">
              <a:rPr lang="hr-HR" smtClean="0"/>
              <a:t>20.3.2018.</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B9B3A856-7696-4D88-99C6-570B04DD775B}" type="slidenum">
              <a:rPr lang="hr-HR" smtClean="0"/>
              <a:t>‹#›</a:t>
            </a:fld>
            <a:endParaRPr lang="hr-HR"/>
          </a:p>
        </p:txBody>
      </p:sp>
      <p:pic>
        <p:nvPicPr>
          <p:cNvPr id="7" name="Slika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0007" y="1709738"/>
            <a:ext cx="1467443" cy="1124404"/>
          </a:xfrm>
          <a:prstGeom prst="rect">
            <a:avLst/>
          </a:prstGeom>
        </p:spPr>
      </p:pic>
      <p:sp>
        <p:nvSpPr>
          <p:cNvPr id="8" name="Akcijski gumb: Naprijed ili dalje 7">
            <a:hlinkClick r:id="" action="ppaction://hlinkshowjump?jump=nextslide" highlightClick="1"/>
          </p:cNvPr>
          <p:cNvSpPr/>
          <p:nvPr userDrawn="1"/>
        </p:nvSpPr>
        <p:spPr>
          <a:xfrm>
            <a:off x="11483547" y="6285470"/>
            <a:ext cx="708454" cy="57253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9" name="Akcijski gumb: Natrag ili Prethodno 8">
            <a:hlinkClick r:id="" action="ppaction://hlinkshowjump?jump=previousslide" highlightClick="1"/>
          </p:cNvPr>
          <p:cNvSpPr/>
          <p:nvPr userDrawn="1"/>
        </p:nvSpPr>
        <p:spPr>
          <a:xfrm>
            <a:off x="0" y="6356350"/>
            <a:ext cx="716692" cy="50165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544311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solidFill>
                  <a:schemeClr val="tx2"/>
                </a:solidFill>
              </a:defRPr>
            </a:lvl1pPr>
          </a:lstStyle>
          <a:p>
            <a:r>
              <a:rPr lang="hr-HR" dirty="0" smtClean="0"/>
              <a:t>Uredite stil naslova matrice</a:t>
            </a:r>
            <a:endParaRPr lang="hr-HR" dirty="0"/>
          </a:p>
        </p:txBody>
      </p:sp>
      <p:sp>
        <p:nvSpPr>
          <p:cNvPr id="3" name="Rezervirano mjesto sadržaja 2"/>
          <p:cNvSpPr>
            <a:spLocks noGrp="1"/>
          </p:cNvSpPr>
          <p:nvPr>
            <p:ph sz="half" idx="1"/>
          </p:nvPr>
        </p:nvSpPr>
        <p:spPr>
          <a:xfrm>
            <a:off x="838200" y="1825625"/>
            <a:ext cx="5181600" cy="4351338"/>
          </a:xfrm>
        </p:spPr>
        <p:txBody>
          <a:bodyPr/>
          <a:lstStyle>
            <a:lvl1pPr>
              <a:defRPr>
                <a:solidFill>
                  <a:schemeClr val="accent5">
                    <a:lumMod val="50000"/>
                  </a:schemeClr>
                </a:solidFill>
              </a:defRPr>
            </a:lvl1pPr>
            <a:lvl2pPr>
              <a:defRPr>
                <a:solidFill>
                  <a:srgbClr val="0070C0"/>
                </a:solidFill>
              </a:defRPr>
            </a:lvl2pPr>
            <a:lvl3pPr>
              <a:defRPr>
                <a:solidFill>
                  <a:schemeClr val="accent4">
                    <a:lumMod val="50000"/>
                  </a:schemeClr>
                </a:solidFill>
              </a:defRPr>
            </a:lvl3pPr>
            <a:lvl4pPr>
              <a:defRPr>
                <a:solidFill>
                  <a:schemeClr val="accent2"/>
                </a:solidFill>
              </a:defRPr>
            </a:lvl4pPr>
            <a:lvl5pPr>
              <a:defRPr>
                <a:solidFill>
                  <a:srgbClr val="FF0000"/>
                </a:solidFill>
              </a:defRPr>
            </a:lvl5pPr>
          </a:lstStyle>
          <a:p>
            <a:pPr lvl="0"/>
            <a:r>
              <a:rPr lang="hr-HR" dirty="0" smtClean="0"/>
              <a:t>Uredite stilove teksta matrice</a:t>
            </a:r>
          </a:p>
          <a:p>
            <a:pPr lvl="1"/>
            <a:r>
              <a:rPr lang="hr-HR" dirty="0" smtClean="0"/>
              <a:t>Druga razina</a:t>
            </a:r>
          </a:p>
          <a:p>
            <a:pPr lvl="2"/>
            <a:r>
              <a:rPr lang="hr-HR" dirty="0" smtClean="0"/>
              <a:t>Treća razina</a:t>
            </a:r>
          </a:p>
          <a:p>
            <a:pPr lvl="3"/>
            <a:r>
              <a:rPr lang="hr-HR" dirty="0" smtClean="0"/>
              <a:t>Četvrta razina</a:t>
            </a:r>
          </a:p>
          <a:p>
            <a:pPr lvl="4"/>
            <a:r>
              <a:rPr lang="hr-HR" dirty="0" smtClean="0"/>
              <a:t>Peta razina</a:t>
            </a:r>
            <a:endParaRPr lang="hr-HR" dirty="0"/>
          </a:p>
        </p:txBody>
      </p:sp>
      <p:sp>
        <p:nvSpPr>
          <p:cNvPr id="4" name="Rezervirano mjesto sadržaja 3"/>
          <p:cNvSpPr>
            <a:spLocks noGrp="1"/>
          </p:cNvSpPr>
          <p:nvPr>
            <p:ph sz="half" idx="2"/>
          </p:nvPr>
        </p:nvSpPr>
        <p:spPr>
          <a:xfrm>
            <a:off x="6172200" y="1825625"/>
            <a:ext cx="5181600" cy="4351338"/>
          </a:xfrm>
        </p:spPr>
        <p:txBody>
          <a:bodyPr/>
          <a:lstStyle>
            <a:lvl1pPr>
              <a:defRPr>
                <a:solidFill>
                  <a:schemeClr val="accent5">
                    <a:lumMod val="75000"/>
                  </a:schemeClr>
                </a:solidFill>
              </a:defRPr>
            </a:lvl1pPr>
            <a:lvl2pPr>
              <a:defRPr>
                <a:solidFill>
                  <a:srgbClr val="0070C0"/>
                </a:solidFill>
              </a:defRPr>
            </a:lvl2pPr>
            <a:lvl3pPr>
              <a:defRPr>
                <a:solidFill>
                  <a:schemeClr val="accent4">
                    <a:lumMod val="50000"/>
                  </a:schemeClr>
                </a:solidFill>
              </a:defRPr>
            </a:lvl3pPr>
            <a:lvl4pPr>
              <a:defRPr>
                <a:solidFill>
                  <a:schemeClr val="accent2"/>
                </a:solidFill>
              </a:defRPr>
            </a:lvl4pPr>
            <a:lvl5pPr>
              <a:defRPr>
                <a:solidFill>
                  <a:srgbClr val="FF0000"/>
                </a:solidFill>
              </a:defRPr>
            </a:lvl5pPr>
          </a:lstStyle>
          <a:p>
            <a:pPr lvl="0"/>
            <a:r>
              <a:rPr lang="hr-HR" dirty="0" smtClean="0"/>
              <a:t>Uredite stilove teksta matrice</a:t>
            </a:r>
          </a:p>
          <a:p>
            <a:pPr lvl="1"/>
            <a:r>
              <a:rPr lang="hr-HR" dirty="0" smtClean="0"/>
              <a:t>Druga razina</a:t>
            </a:r>
          </a:p>
          <a:p>
            <a:pPr lvl="2"/>
            <a:r>
              <a:rPr lang="hr-HR" dirty="0" smtClean="0"/>
              <a:t>Treća razina</a:t>
            </a:r>
          </a:p>
          <a:p>
            <a:pPr lvl="3"/>
            <a:r>
              <a:rPr lang="hr-HR" dirty="0" smtClean="0"/>
              <a:t>Četvrta razina</a:t>
            </a:r>
          </a:p>
          <a:p>
            <a:pPr lvl="4"/>
            <a:r>
              <a:rPr lang="hr-HR" dirty="0" smtClean="0"/>
              <a:t>Peta razina</a:t>
            </a:r>
            <a:endParaRPr lang="hr-HR" dirty="0"/>
          </a:p>
        </p:txBody>
      </p:sp>
      <p:sp>
        <p:nvSpPr>
          <p:cNvPr id="5" name="Rezervirano mjesto datuma 4"/>
          <p:cNvSpPr>
            <a:spLocks noGrp="1"/>
          </p:cNvSpPr>
          <p:nvPr>
            <p:ph type="dt" sz="half" idx="10"/>
          </p:nvPr>
        </p:nvSpPr>
        <p:spPr/>
        <p:txBody>
          <a:bodyPr/>
          <a:lstStyle/>
          <a:p>
            <a:fld id="{D16471D2-907A-4198-B649-67DEAE0A8F83}" type="datetimeFigureOut">
              <a:rPr lang="hr-HR" smtClean="0"/>
              <a:t>20.3.2018.</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B9B3A856-7696-4D88-99C6-570B04DD775B}" type="slidenum">
              <a:rPr lang="hr-HR" smtClean="0"/>
              <a:t>‹#›</a:t>
            </a:fld>
            <a:endParaRPr lang="hr-HR"/>
          </a:p>
        </p:txBody>
      </p:sp>
      <p:pic>
        <p:nvPicPr>
          <p:cNvPr id="8" name="Slika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6357" y="365125"/>
            <a:ext cx="1467443" cy="1124404"/>
          </a:xfrm>
          <a:prstGeom prst="rect">
            <a:avLst/>
          </a:prstGeom>
        </p:spPr>
      </p:pic>
      <p:sp>
        <p:nvSpPr>
          <p:cNvPr id="9" name="Akcijski gumb: Naprijed ili dalje 8">
            <a:hlinkClick r:id="" action="ppaction://hlinkshowjump?jump=nextslide" highlightClick="1"/>
          </p:cNvPr>
          <p:cNvSpPr/>
          <p:nvPr userDrawn="1"/>
        </p:nvSpPr>
        <p:spPr>
          <a:xfrm>
            <a:off x="11483546" y="6277232"/>
            <a:ext cx="708454" cy="58076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1" name="Akcijski gumb: Natrag ili Prethodno 10">
            <a:hlinkClick r:id="" action="ppaction://hlinkshowjump?jump=previousslide" highlightClick="1"/>
          </p:cNvPr>
          <p:cNvSpPr/>
          <p:nvPr userDrawn="1"/>
        </p:nvSpPr>
        <p:spPr>
          <a:xfrm>
            <a:off x="0" y="6356350"/>
            <a:ext cx="741405" cy="50165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534907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lvl1pPr>
              <a:defRPr>
                <a:solidFill>
                  <a:schemeClr val="accent2">
                    <a:lumMod val="50000"/>
                  </a:schemeClr>
                </a:solidFill>
              </a:defRPr>
            </a:lvl1pPr>
          </a:lstStyle>
          <a:p>
            <a:r>
              <a:rPr lang="hr-HR" dirty="0" smtClean="0"/>
              <a:t>Uredite stil naslova matrice</a:t>
            </a:r>
            <a:endParaRPr lang="hr-HR" dirty="0"/>
          </a:p>
        </p:txBody>
      </p:sp>
      <p:sp>
        <p:nvSpPr>
          <p:cNvPr id="3" name="Rezervirano mjesto teksta 2"/>
          <p:cNvSpPr>
            <a:spLocks noGrp="1"/>
          </p:cNvSpPr>
          <p:nvPr>
            <p:ph type="body" idx="1"/>
          </p:nvPr>
        </p:nvSpPr>
        <p:spPr>
          <a:xfrm>
            <a:off x="839788" y="1681163"/>
            <a:ext cx="5157787" cy="823912"/>
          </a:xfrm>
        </p:spPr>
        <p:txBody>
          <a:bodyPr anchor="b"/>
          <a:lstStyle>
            <a:lvl1pPr marL="0" indent="0">
              <a:buNone/>
              <a:defRPr sz="2400" b="1">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dirty="0" smtClean="0"/>
              <a:t>Uredite stilove teksta matrice</a:t>
            </a:r>
          </a:p>
        </p:txBody>
      </p:sp>
      <p:sp>
        <p:nvSpPr>
          <p:cNvPr id="4" name="Rezervirano mjesto sadržaja 3"/>
          <p:cNvSpPr>
            <a:spLocks noGrp="1"/>
          </p:cNvSpPr>
          <p:nvPr>
            <p:ph sz="half" idx="2"/>
          </p:nvPr>
        </p:nvSpPr>
        <p:spPr>
          <a:xfrm>
            <a:off x="839788" y="2505075"/>
            <a:ext cx="5157787" cy="3684588"/>
          </a:xfrm>
        </p:spPr>
        <p:txBody>
          <a:bodyPr/>
          <a:lstStyle>
            <a:lvl2pPr>
              <a:defRPr>
                <a:solidFill>
                  <a:schemeClr val="accent6">
                    <a:lumMod val="50000"/>
                  </a:schemeClr>
                </a:solidFill>
              </a:defRPr>
            </a:lvl2pPr>
            <a:lvl3pPr>
              <a:defRPr>
                <a:solidFill>
                  <a:schemeClr val="accent6">
                    <a:lumMod val="50000"/>
                  </a:schemeClr>
                </a:solidFill>
              </a:defRPr>
            </a:lvl3pPr>
            <a:lvl4pPr>
              <a:defRPr>
                <a:solidFill>
                  <a:schemeClr val="accent6">
                    <a:lumMod val="50000"/>
                  </a:schemeClr>
                </a:solidFill>
              </a:defRPr>
            </a:lvl4pPr>
            <a:lvl5pPr>
              <a:defRPr>
                <a:solidFill>
                  <a:schemeClr val="accent6">
                    <a:lumMod val="50000"/>
                  </a:schemeClr>
                </a:solidFill>
              </a:defRPr>
            </a:lvl5pPr>
          </a:lstStyle>
          <a:p>
            <a:pPr lvl="0"/>
            <a:r>
              <a:rPr lang="hr-HR" dirty="0" smtClean="0"/>
              <a:t>Uredite stilove teksta matrice</a:t>
            </a:r>
          </a:p>
          <a:p>
            <a:pPr lvl="1"/>
            <a:r>
              <a:rPr lang="hr-HR" dirty="0" smtClean="0"/>
              <a:t>Druga razina</a:t>
            </a:r>
          </a:p>
          <a:p>
            <a:pPr lvl="2"/>
            <a:r>
              <a:rPr lang="hr-HR" dirty="0" smtClean="0"/>
              <a:t>Treća razina</a:t>
            </a:r>
          </a:p>
          <a:p>
            <a:pPr lvl="3"/>
            <a:r>
              <a:rPr lang="hr-HR" dirty="0" smtClean="0"/>
              <a:t>Četvrta razina</a:t>
            </a:r>
          </a:p>
          <a:p>
            <a:pPr lvl="4"/>
            <a:r>
              <a:rPr lang="hr-HR" dirty="0" smtClean="0"/>
              <a:t>Peta razina</a:t>
            </a:r>
            <a:endParaRPr lang="hr-HR" dirty="0"/>
          </a:p>
        </p:txBody>
      </p:sp>
      <p:sp>
        <p:nvSpPr>
          <p:cNvPr id="5" name="Rezervirano mjesto teksta 4"/>
          <p:cNvSpPr>
            <a:spLocks noGrp="1"/>
          </p:cNvSpPr>
          <p:nvPr>
            <p:ph type="body" sz="quarter" idx="3"/>
          </p:nvPr>
        </p:nvSpPr>
        <p:spPr>
          <a:xfrm>
            <a:off x="6172200" y="1681163"/>
            <a:ext cx="5183188" cy="823912"/>
          </a:xfrm>
        </p:spPr>
        <p:txBody>
          <a:bodyPr anchor="b"/>
          <a:lstStyle>
            <a:lvl1pPr marL="0" indent="0">
              <a:buNone/>
              <a:defRPr sz="2400" b="1">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dirty="0" smtClean="0"/>
              <a:t>Uredite stilove teksta matrice</a:t>
            </a:r>
          </a:p>
        </p:txBody>
      </p:sp>
      <p:sp>
        <p:nvSpPr>
          <p:cNvPr id="6" name="Rezervirano mjesto sadržaja 5"/>
          <p:cNvSpPr>
            <a:spLocks noGrp="1"/>
          </p:cNvSpPr>
          <p:nvPr>
            <p:ph sz="quarter" idx="4"/>
          </p:nvPr>
        </p:nvSpPr>
        <p:spPr>
          <a:xfrm>
            <a:off x="6172200" y="2505075"/>
            <a:ext cx="5183188" cy="3684588"/>
          </a:xfrm>
        </p:spPr>
        <p:txBody>
          <a:bodyPr/>
          <a:lstStyle>
            <a:lvl2pPr>
              <a:defRPr>
                <a:solidFill>
                  <a:schemeClr val="accent6">
                    <a:lumMod val="50000"/>
                  </a:schemeClr>
                </a:solidFill>
              </a:defRPr>
            </a:lvl2pPr>
            <a:lvl3pPr>
              <a:defRPr>
                <a:solidFill>
                  <a:schemeClr val="accent6">
                    <a:lumMod val="50000"/>
                  </a:schemeClr>
                </a:solidFill>
              </a:defRPr>
            </a:lvl3pPr>
            <a:lvl4pPr>
              <a:defRPr>
                <a:solidFill>
                  <a:schemeClr val="accent6">
                    <a:lumMod val="50000"/>
                  </a:schemeClr>
                </a:solidFill>
              </a:defRPr>
            </a:lvl4pPr>
            <a:lvl5pPr>
              <a:defRPr>
                <a:solidFill>
                  <a:schemeClr val="accent6">
                    <a:lumMod val="50000"/>
                  </a:schemeClr>
                </a:solidFill>
              </a:defRPr>
            </a:lvl5pPr>
          </a:lstStyle>
          <a:p>
            <a:pPr lvl="0"/>
            <a:r>
              <a:rPr lang="hr-HR" dirty="0" smtClean="0"/>
              <a:t>Uredite stilove teksta matrice</a:t>
            </a:r>
          </a:p>
          <a:p>
            <a:pPr lvl="1"/>
            <a:r>
              <a:rPr lang="hr-HR" dirty="0" smtClean="0"/>
              <a:t>Druga razina</a:t>
            </a:r>
          </a:p>
          <a:p>
            <a:pPr lvl="2"/>
            <a:r>
              <a:rPr lang="hr-HR" dirty="0" smtClean="0"/>
              <a:t>Treća razina</a:t>
            </a:r>
          </a:p>
          <a:p>
            <a:pPr lvl="3"/>
            <a:r>
              <a:rPr lang="hr-HR" dirty="0" smtClean="0"/>
              <a:t>Četvrta razina</a:t>
            </a:r>
          </a:p>
          <a:p>
            <a:pPr lvl="4"/>
            <a:r>
              <a:rPr lang="hr-HR" dirty="0" smtClean="0"/>
              <a:t>Peta razina</a:t>
            </a:r>
            <a:endParaRPr lang="hr-HR" dirty="0"/>
          </a:p>
        </p:txBody>
      </p:sp>
      <p:sp>
        <p:nvSpPr>
          <p:cNvPr id="7" name="Rezervirano mjesto datuma 6"/>
          <p:cNvSpPr>
            <a:spLocks noGrp="1"/>
          </p:cNvSpPr>
          <p:nvPr>
            <p:ph type="dt" sz="half" idx="10"/>
          </p:nvPr>
        </p:nvSpPr>
        <p:spPr/>
        <p:txBody>
          <a:bodyPr/>
          <a:lstStyle/>
          <a:p>
            <a:fld id="{D16471D2-907A-4198-B649-67DEAE0A8F83}" type="datetimeFigureOut">
              <a:rPr lang="hr-HR" smtClean="0"/>
              <a:t>20.3.2018.</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B9B3A856-7696-4D88-99C6-570B04DD775B}" type="slidenum">
              <a:rPr lang="hr-HR" smtClean="0"/>
              <a:t>‹#›</a:t>
            </a:fld>
            <a:endParaRPr lang="hr-HR"/>
          </a:p>
        </p:txBody>
      </p:sp>
      <p:pic>
        <p:nvPicPr>
          <p:cNvPr id="10" name="Slika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6357" y="365125"/>
            <a:ext cx="1467443" cy="1124404"/>
          </a:xfrm>
          <a:prstGeom prst="rect">
            <a:avLst/>
          </a:prstGeom>
        </p:spPr>
      </p:pic>
      <p:sp>
        <p:nvSpPr>
          <p:cNvPr id="11" name="Akcijski gumb: Naprijed ili dalje 10">
            <a:hlinkClick r:id="" action="ppaction://hlinkshowjump?jump=nextslide" highlightClick="1"/>
          </p:cNvPr>
          <p:cNvSpPr/>
          <p:nvPr userDrawn="1"/>
        </p:nvSpPr>
        <p:spPr>
          <a:xfrm>
            <a:off x="11508259" y="6285470"/>
            <a:ext cx="683741" cy="57253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2" name="Akcijski gumb: Natrag ili Prethodno 11">
            <a:hlinkClick r:id="" action="ppaction://hlinkshowjump?jump=previousslide" highlightClick="1"/>
          </p:cNvPr>
          <p:cNvSpPr/>
          <p:nvPr userDrawn="1"/>
        </p:nvSpPr>
        <p:spPr>
          <a:xfrm>
            <a:off x="0" y="6356350"/>
            <a:ext cx="700216" cy="50165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075267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solidFill>
                  <a:schemeClr val="accent1"/>
                </a:solidFill>
              </a:defRPr>
            </a:lvl1pPr>
          </a:lstStyle>
          <a:p>
            <a:r>
              <a:rPr lang="hr-HR" dirty="0" smtClean="0"/>
              <a:t>Uredite stil naslova matrice</a:t>
            </a:r>
            <a:endParaRPr lang="hr-HR" dirty="0"/>
          </a:p>
        </p:txBody>
      </p:sp>
      <p:sp>
        <p:nvSpPr>
          <p:cNvPr id="3" name="Rezervirano mjesto datuma 2"/>
          <p:cNvSpPr>
            <a:spLocks noGrp="1"/>
          </p:cNvSpPr>
          <p:nvPr>
            <p:ph type="dt" sz="half" idx="10"/>
          </p:nvPr>
        </p:nvSpPr>
        <p:spPr/>
        <p:txBody>
          <a:bodyPr/>
          <a:lstStyle/>
          <a:p>
            <a:fld id="{D16471D2-907A-4198-B649-67DEAE0A8F83}" type="datetimeFigureOut">
              <a:rPr lang="hr-HR" smtClean="0"/>
              <a:t>20.3.2018.</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B9B3A856-7696-4D88-99C6-570B04DD775B}" type="slidenum">
              <a:rPr lang="hr-HR" smtClean="0"/>
              <a:t>‹#›</a:t>
            </a:fld>
            <a:endParaRPr lang="hr-HR"/>
          </a:p>
        </p:txBody>
      </p:sp>
      <p:pic>
        <p:nvPicPr>
          <p:cNvPr id="6" name="Slika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91359" y="1690688"/>
            <a:ext cx="3472559" cy="2660791"/>
          </a:xfrm>
          <a:prstGeom prst="rect">
            <a:avLst/>
          </a:prstGeom>
        </p:spPr>
      </p:pic>
      <p:sp>
        <p:nvSpPr>
          <p:cNvPr id="7" name="Akcijski gumb: Natrag ili Prethodno 6">
            <a:hlinkClick r:id="" action="ppaction://hlinkshowjump?jump=previousslide" highlightClick="1"/>
          </p:cNvPr>
          <p:cNvSpPr/>
          <p:nvPr userDrawn="1"/>
        </p:nvSpPr>
        <p:spPr>
          <a:xfrm>
            <a:off x="0" y="6356350"/>
            <a:ext cx="659027" cy="50165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271744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D16471D2-907A-4198-B649-67DEAE0A8F83}" type="datetimeFigureOut">
              <a:rPr lang="hr-HR" smtClean="0"/>
              <a:t>20.3.2018.</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B9B3A856-7696-4D88-99C6-570B04DD775B}" type="slidenum">
              <a:rPr lang="hr-HR" smtClean="0"/>
              <a:t>‹#›</a:t>
            </a:fld>
            <a:endParaRPr lang="hr-HR"/>
          </a:p>
        </p:txBody>
      </p:sp>
    </p:spTree>
    <p:extLst>
      <p:ext uri="{BB962C8B-B14F-4D97-AF65-F5344CB8AC3E}">
        <p14:creationId xmlns:p14="http://schemas.microsoft.com/office/powerpoint/2010/main" val="3726131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solidFill>
                  <a:schemeClr val="accent2">
                    <a:lumMod val="75000"/>
                  </a:schemeClr>
                </a:solidFill>
              </a:defRPr>
            </a:lvl1pPr>
          </a:lstStyle>
          <a:p>
            <a:r>
              <a:rPr lang="hr-HR" dirty="0" smtClean="0"/>
              <a:t>Uredite stil naslova matrice</a:t>
            </a:r>
            <a:endParaRPr lang="hr-HR" dirty="0"/>
          </a:p>
        </p:txBody>
      </p:sp>
      <p:sp>
        <p:nvSpPr>
          <p:cNvPr id="3" name="Rezervirano mjesto sadržaja 2"/>
          <p:cNvSpPr>
            <a:spLocks noGrp="1"/>
          </p:cNvSpPr>
          <p:nvPr>
            <p:ph idx="1"/>
          </p:nvPr>
        </p:nvSpPr>
        <p:spPr>
          <a:xfrm>
            <a:off x="5183188" y="987425"/>
            <a:ext cx="6172200" cy="4873625"/>
          </a:xfrm>
        </p:spPr>
        <p:txBody>
          <a:bodyPr/>
          <a:lstStyle>
            <a:lvl1pPr>
              <a:defRPr sz="3200">
                <a:solidFill>
                  <a:schemeClr val="accent5">
                    <a:lumMod val="75000"/>
                  </a:schemeClr>
                </a:solidFill>
              </a:defRPr>
            </a:lvl1pPr>
            <a:lvl2pPr>
              <a:defRPr sz="2800">
                <a:solidFill>
                  <a:schemeClr val="accent6"/>
                </a:solidFill>
              </a:defRPr>
            </a:lvl2pPr>
            <a:lvl3pPr>
              <a:defRPr sz="2400">
                <a:solidFill>
                  <a:schemeClr val="accent6"/>
                </a:solidFill>
              </a:defRPr>
            </a:lvl3pPr>
            <a:lvl4pPr>
              <a:defRPr sz="2000">
                <a:solidFill>
                  <a:schemeClr val="accent6"/>
                </a:solidFill>
              </a:defRPr>
            </a:lvl4pPr>
            <a:lvl5pPr>
              <a:defRPr sz="2000">
                <a:solidFill>
                  <a:schemeClr val="accent6"/>
                </a:solidFill>
              </a:defRPr>
            </a:lvl5pPr>
            <a:lvl6pPr>
              <a:defRPr sz="2000"/>
            </a:lvl6pPr>
            <a:lvl7pPr>
              <a:defRPr sz="2000"/>
            </a:lvl7pPr>
            <a:lvl8pPr>
              <a:defRPr sz="2000"/>
            </a:lvl8pPr>
            <a:lvl9pPr>
              <a:defRPr sz="2000"/>
            </a:lvl9pPr>
          </a:lstStyle>
          <a:p>
            <a:pPr lvl="0"/>
            <a:r>
              <a:rPr lang="hr-HR" dirty="0" smtClean="0"/>
              <a:t>Uredite stilove teksta matrice</a:t>
            </a:r>
          </a:p>
          <a:p>
            <a:pPr lvl="1"/>
            <a:r>
              <a:rPr lang="hr-HR" dirty="0" smtClean="0"/>
              <a:t>Druga razina</a:t>
            </a:r>
          </a:p>
          <a:p>
            <a:pPr lvl="2"/>
            <a:r>
              <a:rPr lang="hr-HR" dirty="0" smtClean="0"/>
              <a:t>Treća razina</a:t>
            </a:r>
          </a:p>
          <a:p>
            <a:pPr lvl="3"/>
            <a:r>
              <a:rPr lang="hr-HR" dirty="0" smtClean="0"/>
              <a:t>Četvrta razina</a:t>
            </a:r>
          </a:p>
          <a:p>
            <a:pPr lvl="4"/>
            <a:r>
              <a:rPr lang="hr-HR" dirty="0" smtClean="0"/>
              <a:t>Peta razina</a:t>
            </a:r>
            <a:endParaRPr lang="hr-HR" dirty="0"/>
          </a:p>
        </p:txBody>
      </p:sp>
      <p:sp>
        <p:nvSpPr>
          <p:cNvPr id="4" name="Rezervirano mjesto teksta 3"/>
          <p:cNvSpPr>
            <a:spLocks noGrp="1"/>
          </p:cNvSpPr>
          <p:nvPr>
            <p:ph type="body" sz="half" idx="2"/>
          </p:nvPr>
        </p:nvSpPr>
        <p:spPr>
          <a:xfrm>
            <a:off x="839788" y="2057400"/>
            <a:ext cx="3932237" cy="3811588"/>
          </a:xfrm>
        </p:spPr>
        <p:txBody>
          <a:bodyPr/>
          <a:lstStyle>
            <a:lvl1pPr marL="0" indent="0">
              <a:buNone/>
              <a:defRPr sz="1600">
                <a:solidFill>
                  <a:schemeClr val="accent6"/>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dirty="0" smtClean="0"/>
              <a:t>Uredite stilove teksta matrice</a:t>
            </a:r>
          </a:p>
        </p:txBody>
      </p:sp>
      <p:sp>
        <p:nvSpPr>
          <p:cNvPr id="5" name="Rezervirano mjesto datuma 4"/>
          <p:cNvSpPr>
            <a:spLocks noGrp="1"/>
          </p:cNvSpPr>
          <p:nvPr>
            <p:ph type="dt" sz="half" idx="10"/>
          </p:nvPr>
        </p:nvSpPr>
        <p:spPr/>
        <p:txBody>
          <a:bodyPr/>
          <a:lstStyle/>
          <a:p>
            <a:fld id="{D16471D2-907A-4198-B649-67DEAE0A8F83}" type="datetimeFigureOut">
              <a:rPr lang="hr-HR" smtClean="0"/>
              <a:t>20.3.2018.</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B9B3A856-7696-4D88-99C6-570B04DD775B}" type="slidenum">
              <a:rPr lang="hr-HR" smtClean="0"/>
              <a:t>‹#›</a:t>
            </a:fld>
            <a:endParaRPr lang="hr-HR"/>
          </a:p>
        </p:txBody>
      </p:sp>
    </p:spTree>
    <p:extLst>
      <p:ext uri="{BB962C8B-B14F-4D97-AF65-F5344CB8AC3E}">
        <p14:creationId xmlns:p14="http://schemas.microsoft.com/office/powerpoint/2010/main" val="1607036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hr-HR" smtClean="0"/>
              <a:t>Uredite stil naslova matrice</a:t>
            </a:r>
            <a:endParaRPr lang="hr-HR"/>
          </a:p>
        </p:txBody>
      </p:sp>
      <p:sp>
        <p:nvSpPr>
          <p:cNvPr id="3" name="Rezervirano mjesto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Rezervirano mjesto datuma 4"/>
          <p:cNvSpPr>
            <a:spLocks noGrp="1"/>
          </p:cNvSpPr>
          <p:nvPr>
            <p:ph type="dt" sz="half" idx="10"/>
          </p:nvPr>
        </p:nvSpPr>
        <p:spPr/>
        <p:txBody>
          <a:bodyPr/>
          <a:lstStyle/>
          <a:p>
            <a:fld id="{D16471D2-907A-4198-B649-67DEAE0A8F83}" type="datetimeFigureOut">
              <a:rPr lang="hr-HR" smtClean="0"/>
              <a:t>20.3.2018.</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B9B3A856-7696-4D88-99C6-570B04DD775B}" type="slidenum">
              <a:rPr lang="hr-HR" smtClean="0"/>
              <a:t>‹#›</a:t>
            </a:fld>
            <a:endParaRPr lang="hr-HR"/>
          </a:p>
        </p:txBody>
      </p:sp>
      <p:pic>
        <p:nvPicPr>
          <p:cNvPr id="8" name="Slika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24557" y="0"/>
            <a:ext cx="1467443" cy="987425"/>
          </a:xfrm>
          <a:prstGeom prst="rect">
            <a:avLst/>
          </a:prstGeom>
        </p:spPr>
      </p:pic>
    </p:spTree>
    <p:extLst>
      <p:ext uri="{BB962C8B-B14F-4D97-AF65-F5344CB8AC3E}">
        <p14:creationId xmlns:p14="http://schemas.microsoft.com/office/powerpoint/2010/main" val="181269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40000">
              <a:schemeClr val="accent1">
                <a:lumMod val="45000"/>
                <a:lumOff val="55000"/>
              </a:schemeClr>
            </a:gs>
            <a:gs pos="70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r-HR" smtClean="0"/>
              <a:t>Uredite stil naslova matrice</a:t>
            </a:r>
            <a:endParaRPr lang="hr-HR"/>
          </a:p>
        </p:txBody>
      </p:sp>
      <p:sp>
        <p:nvSpPr>
          <p:cNvPr id="3" name="Rezervirano mjesto tekst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6471D2-907A-4198-B649-67DEAE0A8F83}" type="datetimeFigureOut">
              <a:rPr lang="hr-HR" smtClean="0"/>
              <a:t>20.3.2018.</a:t>
            </a:fld>
            <a:endParaRPr lang="hr-HR"/>
          </a:p>
        </p:txBody>
      </p:sp>
      <p:sp>
        <p:nvSpPr>
          <p:cNvPr id="5" name="Rezervirano mjesto podnožj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3A856-7696-4D88-99C6-570B04DD775B}" type="slidenum">
              <a:rPr lang="hr-HR" smtClean="0"/>
              <a:t>‹#›</a:t>
            </a:fld>
            <a:endParaRPr lang="hr-HR"/>
          </a:p>
        </p:txBody>
      </p:sp>
    </p:spTree>
    <p:extLst>
      <p:ext uri="{BB962C8B-B14F-4D97-AF65-F5344CB8AC3E}">
        <p14:creationId xmlns:p14="http://schemas.microsoft.com/office/powerpoint/2010/main" val="9668340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file:///C:\Users\osmi%20razredi\Desktop\alilovic-odveo-hrvatsku-do-pobjede-nad-francuskom.jpg" TargetMode="External"/><Relationship Id="rId3" Type="http://schemas.openxmlformats.org/officeDocument/2006/relationships/hyperlink" Target="file:///C:\Users\osmi%20razredi\Desktop\lijevi.jpg" TargetMode="External"/><Relationship Id="rId7" Type="http://schemas.openxmlformats.org/officeDocument/2006/relationships/hyperlink" Target="file:///C:\Users\osmi%20razredi\Desktop\pivot.jpeg" TargetMode="External"/><Relationship Id="rId2" Type="http://schemas.openxmlformats.org/officeDocument/2006/relationships/hyperlink" Target="file:///C:\Users\osmi%20razredi\Desktop\srednji.jpg" TargetMode="External"/><Relationship Id="rId1" Type="http://schemas.openxmlformats.org/officeDocument/2006/relationships/slideLayout" Target="../slideLayouts/slideLayout2.xml"/><Relationship Id="rId6" Type="http://schemas.openxmlformats.org/officeDocument/2006/relationships/hyperlink" Target="file:///C:\Users\osmi%20razredi\Desktop\desno%20krilo.jpg" TargetMode="External"/><Relationship Id="rId5" Type="http://schemas.openxmlformats.org/officeDocument/2006/relationships/hyperlink" Target="file:///C:\Users\osmi%20razredi\Desktop\lijevo%20krilo.jpg" TargetMode="External"/><Relationship Id="rId4" Type="http://schemas.openxmlformats.org/officeDocument/2006/relationships/hyperlink" Target="file:///C:\Users\osmi%20razredi\Desktop\desni.jp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hr-HR" dirty="0" smtClean="0"/>
              <a:t>Rukomet</a:t>
            </a:r>
            <a:endParaRPr lang="hr-HR" dirty="0"/>
          </a:p>
        </p:txBody>
      </p:sp>
      <p:sp>
        <p:nvSpPr>
          <p:cNvPr id="3" name="Podnaslov 2"/>
          <p:cNvSpPr>
            <a:spLocks noGrp="1"/>
          </p:cNvSpPr>
          <p:nvPr>
            <p:ph type="subTitle" idx="1"/>
          </p:nvPr>
        </p:nvSpPr>
        <p:spPr/>
        <p:txBody>
          <a:bodyPr/>
          <a:lstStyle/>
          <a:p>
            <a:r>
              <a:rPr lang="hr-HR" dirty="0" smtClean="0"/>
              <a:t>Nešto o rukometu</a:t>
            </a:r>
            <a:endParaRPr lang="hr-HR" dirty="0"/>
          </a:p>
        </p:txBody>
      </p:sp>
    </p:spTree>
    <p:extLst>
      <p:ext uri="{BB962C8B-B14F-4D97-AF65-F5344CB8AC3E}">
        <p14:creationId xmlns:p14="http://schemas.microsoft.com/office/powerpoint/2010/main" val="1678789082"/>
      </p:ext>
    </p:extLst>
  </p:cSld>
  <p:clrMapOvr>
    <a:masterClrMapping/>
  </p:clrMapOvr>
  <mc:AlternateContent xmlns:mc="http://schemas.openxmlformats.org/markup-compatibility/2006" xmlns:p14="http://schemas.microsoft.com/office/powerpoint/2010/main">
    <mc:Choice Requires="p14">
      <p:transition spd="slow" p14:dur="2000" advTm="4600"/>
    </mc:Choice>
    <mc:Fallback xmlns="">
      <p:transition spd="slow" advTm="460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 Prekršaj se izvodi s mjesta gdje je</a:t>
            </a:r>
            <a:br>
              <a:rPr lang="hr-HR" dirty="0" smtClean="0"/>
            </a:br>
            <a:r>
              <a:rPr lang="hr-HR" dirty="0"/>
              <a:t> </a:t>
            </a:r>
            <a:r>
              <a:rPr lang="hr-HR" dirty="0" smtClean="0"/>
              <a:t>počinjen osim u dva slučaja:</a:t>
            </a:r>
            <a:endParaRPr lang="hr-HR" dirty="0"/>
          </a:p>
        </p:txBody>
      </p:sp>
      <p:sp>
        <p:nvSpPr>
          <p:cNvPr id="3" name="Rezervirano mjesto sadržaja 2"/>
          <p:cNvSpPr>
            <a:spLocks noGrp="1"/>
          </p:cNvSpPr>
          <p:nvPr>
            <p:ph idx="1"/>
          </p:nvPr>
        </p:nvSpPr>
        <p:spPr/>
        <p:txBody>
          <a:bodyPr/>
          <a:lstStyle/>
          <a:p>
            <a:r>
              <a:rPr lang="hr-HR" dirty="0" smtClean="0"/>
              <a:t>ako je prekršaj napravljen u zoni deveterca a pri tom nije bilo izrazite prilike za postizanje gola, dosuđuje se tzv. deveterac, koji se izvodi s isprekidane crte deveterca na mjestu najbliže prekršaju</a:t>
            </a:r>
          </a:p>
          <a:p>
            <a:r>
              <a:rPr lang="hr-HR" dirty="0" smtClean="0"/>
              <a:t>ako je prekršaj bio u zoni oko 6 m i to u trenutku izrazite šanse za postizanje pogotka (već upućen šut ili igrač koji je slobodan u izglednoj poziciji za šut na gol) dosuđuje se kazneni udarac sedmerac. Kod izvođenja sedmerca svi obrambeni igrači moraju stajati iza prostora deveterca, a jedan napadač upućuje izravni udarac na gol s pozicije sedam metara</a:t>
            </a:r>
            <a:endParaRPr lang="hr-HR" dirty="0"/>
          </a:p>
        </p:txBody>
      </p:sp>
    </p:spTree>
    <p:extLst>
      <p:ext uri="{BB962C8B-B14F-4D97-AF65-F5344CB8AC3E}">
        <p14:creationId xmlns:p14="http://schemas.microsoft.com/office/powerpoint/2010/main" val="3898044075"/>
      </p:ext>
    </p:extLst>
  </p:cSld>
  <p:clrMapOvr>
    <a:masterClrMapping/>
  </p:clrMapOvr>
  <mc:AlternateContent xmlns:mc="http://schemas.openxmlformats.org/markup-compatibility/2006" xmlns:p14="http://schemas.microsoft.com/office/powerpoint/2010/main">
    <mc:Choice Requires="p14">
      <p:transition spd="slow" p14:dur="2000" advTm="5113"/>
    </mc:Choice>
    <mc:Fallback xmlns="">
      <p:transition spd="slow" advTm="5113"/>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err="1" smtClean="0"/>
              <a:t>Izradio:Mihael</a:t>
            </a:r>
            <a:r>
              <a:rPr lang="hr-HR" dirty="0" smtClean="0"/>
              <a:t> </a:t>
            </a:r>
            <a:r>
              <a:rPr lang="hr-HR" dirty="0" err="1" smtClean="0"/>
              <a:t>Tinodi</a:t>
            </a:r>
            <a:r>
              <a:rPr lang="hr-HR" dirty="0" smtClean="0"/>
              <a:t/>
            </a:r>
            <a:br>
              <a:rPr lang="hr-HR" dirty="0" smtClean="0"/>
            </a:br>
            <a:r>
              <a:rPr lang="hr-HR" dirty="0" smtClean="0"/>
              <a:t>Razred:8.b</a:t>
            </a:r>
            <a:endParaRPr lang="hr-HR" dirty="0"/>
          </a:p>
        </p:txBody>
      </p:sp>
    </p:spTree>
    <p:extLst>
      <p:ext uri="{BB962C8B-B14F-4D97-AF65-F5344CB8AC3E}">
        <p14:creationId xmlns:p14="http://schemas.microsoft.com/office/powerpoint/2010/main" val="2505721734"/>
      </p:ext>
    </p:extLst>
  </p:cSld>
  <p:clrMapOvr>
    <a:masterClrMapping/>
  </p:clrMapOvr>
  <mc:AlternateContent xmlns:mc="http://schemas.openxmlformats.org/markup-compatibility/2006" xmlns:p14="http://schemas.microsoft.com/office/powerpoint/2010/main">
    <mc:Choice Requires="p14">
      <p:transition spd="slow" p14:dur="2000" advTm="2993"/>
    </mc:Choice>
    <mc:Fallback xmlns="">
      <p:transition spd="slow" advTm="2993"/>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S</a:t>
            </a:r>
            <a:r>
              <a:rPr lang="hr-HR" dirty="0" smtClean="0"/>
              <a:t>port</a:t>
            </a:r>
            <a:endParaRPr lang="hr-HR" dirty="0"/>
          </a:p>
        </p:txBody>
      </p:sp>
      <p:sp>
        <p:nvSpPr>
          <p:cNvPr id="3" name="Rezervirano mjesto teksta 2"/>
          <p:cNvSpPr>
            <a:spLocks noGrp="1"/>
          </p:cNvSpPr>
          <p:nvPr>
            <p:ph type="body" idx="1"/>
          </p:nvPr>
        </p:nvSpPr>
        <p:spPr/>
        <p:txBody>
          <a:bodyPr/>
          <a:lstStyle/>
          <a:p>
            <a:r>
              <a:rPr lang="hr-HR" dirty="0" smtClean="0"/>
              <a:t>Sport je fizička ili mentalna aktivnost koju čovjek izvodi po utvrđenom skupu pravila, u cilju takmičenja sa protivnikom ili protivničkim timom, uz primjenu propisanog sistema bodovanja na osnovu kojeg se utvrđuje pobjednik</a:t>
            </a:r>
            <a:endParaRPr lang="hr-HR" dirty="0"/>
          </a:p>
        </p:txBody>
      </p:sp>
    </p:spTree>
    <p:extLst>
      <p:ext uri="{BB962C8B-B14F-4D97-AF65-F5344CB8AC3E}">
        <p14:creationId xmlns:p14="http://schemas.microsoft.com/office/powerpoint/2010/main" val="3590841783"/>
      </p:ext>
    </p:extLst>
  </p:cSld>
  <p:clrMapOvr>
    <a:masterClrMapping/>
  </p:clrMapOvr>
  <mc:AlternateContent xmlns:mc="http://schemas.openxmlformats.org/markup-compatibility/2006" xmlns:p14="http://schemas.microsoft.com/office/powerpoint/2010/main">
    <mc:Choice Requires="p14">
      <p:transition spd="slow" p14:dur="2000" advTm="5392"/>
    </mc:Choice>
    <mc:Fallback xmlns="">
      <p:transition spd="slow" advTm="5392"/>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Sport se općenito dijeli na grupne i pojedinačne</a:t>
            </a:r>
            <a:endParaRPr lang="hr-HR" dirty="0"/>
          </a:p>
        </p:txBody>
      </p:sp>
      <p:sp>
        <p:nvSpPr>
          <p:cNvPr id="3" name="Rezervirano mjesto sadržaja 2"/>
          <p:cNvSpPr>
            <a:spLocks noGrp="1"/>
          </p:cNvSpPr>
          <p:nvPr>
            <p:ph sz="half" idx="1"/>
          </p:nvPr>
        </p:nvSpPr>
        <p:spPr/>
        <p:txBody>
          <a:bodyPr>
            <a:normAutofit fontScale="92500" lnSpcReduction="10000"/>
          </a:bodyPr>
          <a:lstStyle/>
          <a:p>
            <a:pPr lvl="1"/>
            <a:r>
              <a:rPr lang="hr-HR" dirty="0" smtClean="0"/>
              <a:t>Grupni sportovi</a:t>
            </a:r>
          </a:p>
          <a:p>
            <a:pPr lvl="1"/>
            <a:r>
              <a:rPr lang="hr-HR" dirty="0" smtClean="0"/>
              <a:t>U grupne (zajedničke) sportove spadaju svi sportovi koji se izvode grupno, gdje najveće mjesto zauzimaju sportske igre, kao na primjer nogomet (ili fudbal), košarka, rukomet, odbojka, hokej, ragbi, kriket itd., ali tu također spadaju i sportovi kao što su splavarenje, povlačenje konopca</a:t>
            </a:r>
            <a:endParaRPr lang="hr-HR" dirty="0"/>
          </a:p>
        </p:txBody>
      </p:sp>
      <p:sp>
        <p:nvSpPr>
          <p:cNvPr id="4" name="Rezervirano mjesto sadržaja 3"/>
          <p:cNvSpPr>
            <a:spLocks noGrp="1"/>
          </p:cNvSpPr>
          <p:nvPr>
            <p:ph sz="half" idx="2"/>
          </p:nvPr>
        </p:nvSpPr>
        <p:spPr/>
        <p:txBody>
          <a:bodyPr>
            <a:normAutofit fontScale="92500" lnSpcReduction="10000"/>
          </a:bodyPr>
          <a:lstStyle/>
          <a:p>
            <a:pPr lvl="1"/>
            <a:r>
              <a:rPr lang="hr-HR" dirty="0" smtClean="0"/>
              <a:t>Pojedinačni sportovi</a:t>
            </a:r>
          </a:p>
          <a:p>
            <a:pPr lvl="1"/>
            <a:r>
              <a:rPr lang="hr-HR" dirty="0" smtClean="0"/>
              <a:t>U samostalne (pojedinačne) sportove spadaju sportovi gdje se pojedinac sam zalaže za svoje uspjehe. U pojedinačne sportove spadaju šah, karate (u nekim slučajevima), džudo, atletika, atletska gimnastika, gimnastika, plivanje, fitnes itd.</a:t>
            </a:r>
          </a:p>
          <a:p>
            <a:pPr lvl="1"/>
            <a:endParaRPr lang="hr-HR" dirty="0" smtClean="0"/>
          </a:p>
          <a:p>
            <a:pPr lvl="1"/>
            <a:r>
              <a:rPr lang="hr-HR" dirty="0" smtClean="0"/>
              <a:t>Neki sportovi mogu se izvoditi pojedinačno ili grupno, </a:t>
            </a:r>
            <a:r>
              <a:rPr lang="hr-HR" dirty="0" err="1" smtClean="0"/>
              <a:t>tačnije</a:t>
            </a:r>
            <a:r>
              <a:rPr lang="hr-HR" dirty="0" smtClean="0"/>
              <a:t> u parovima. Tu spadaju tenis, umjetničko klizanje i skokovi u vodu. Sport može biti takmičarskog ili slobodnog karaktera</a:t>
            </a:r>
            <a:endParaRPr lang="hr-HR" dirty="0"/>
          </a:p>
        </p:txBody>
      </p:sp>
    </p:spTree>
    <p:extLst>
      <p:ext uri="{BB962C8B-B14F-4D97-AF65-F5344CB8AC3E}">
        <p14:creationId xmlns:p14="http://schemas.microsoft.com/office/powerpoint/2010/main" val="2205448785"/>
      </p:ext>
    </p:extLst>
  </p:cSld>
  <p:clrMapOvr>
    <a:masterClrMapping/>
  </p:clrMapOvr>
  <mc:AlternateContent xmlns:mc="http://schemas.openxmlformats.org/markup-compatibility/2006" xmlns:p14="http://schemas.microsoft.com/office/powerpoint/2010/main">
    <mc:Choice Requires="p14">
      <p:transition spd="slow" p14:dur="2000" advTm="4584"/>
    </mc:Choice>
    <mc:Fallback xmlns="">
      <p:transition spd="slow" advTm="4584"/>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Rukomet</a:t>
            </a:r>
            <a:endParaRPr lang="hr-HR" dirty="0"/>
          </a:p>
        </p:txBody>
      </p:sp>
      <p:sp>
        <p:nvSpPr>
          <p:cNvPr id="3" name="Rezervirano mjesto sadržaja 2"/>
          <p:cNvSpPr>
            <a:spLocks noGrp="1"/>
          </p:cNvSpPr>
          <p:nvPr>
            <p:ph idx="1"/>
          </p:nvPr>
        </p:nvSpPr>
        <p:spPr/>
        <p:txBody>
          <a:bodyPr/>
          <a:lstStyle/>
          <a:p>
            <a:r>
              <a:rPr lang="hr-HR" dirty="0" smtClean="0"/>
              <a:t>Timski sport koji zahtjeva da tim misli kao i Srednji igrač</a:t>
            </a:r>
          </a:p>
          <a:p>
            <a:r>
              <a:rPr lang="hr-HR" dirty="0" smtClean="0"/>
              <a:t>Srednji igrač je glavni igrač tima</a:t>
            </a:r>
          </a:p>
          <a:p>
            <a:r>
              <a:rPr lang="hr-HR" dirty="0" smtClean="0"/>
              <a:t>Srednji igrač zove akcije te proigrava loptu s desne na lijevu i obrnuto</a:t>
            </a:r>
          </a:p>
          <a:p>
            <a:r>
              <a:rPr lang="hr-HR" dirty="0" smtClean="0"/>
              <a:t>0n bi trebao biti ljepilo ekipe</a:t>
            </a:r>
          </a:p>
          <a:p>
            <a:r>
              <a:rPr lang="hr-HR" dirty="0" smtClean="0"/>
              <a:t>U Hrvatskoj je ekipi Cindrić srednji vanjski</a:t>
            </a:r>
            <a:endParaRPr lang="hr-HR" dirty="0"/>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69382" y="3979069"/>
            <a:ext cx="4322618" cy="2878931"/>
          </a:xfrm>
          <a:prstGeom prst="rect">
            <a:avLst/>
          </a:prstGeom>
        </p:spPr>
      </p:pic>
    </p:spTree>
    <p:extLst>
      <p:ext uri="{BB962C8B-B14F-4D97-AF65-F5344CB8AC3E}">
        <p14:creationId xmlns:p14="http://schemas.microsoft.com/office/powerpoint/2010/main" val="2247616348"/>
      </p:ext>
    </p:extLst>
  </p:cSld>
  <p:clrMapOvr>
    <a:masterClrMapping/>
  </p:clrMapOvr>
  <mc:AlternateContent xmlns:mc="http://schemas.openxmlformats.org/markup-compatibility/2006" xmlns:p14="http://schemas.microsoft.com/office/powerpoint/2010/main">
    <mc:Choice Requires="p14">
      <p:transition spd="slow" p14:dur="2000" advTm="5433"/>
    </mc:Choice>
    <mc:Fallback xmlns="">
      <p:transition spd="slow" advTm="5433"/>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Rukomet</a:t>
            </a:r>
            <a:endParaRPr lang="hr-HR" dirty="0"/>
          </a:p>
        </p:txBody>
      </p:sp>
      <p:sp>
        <p:nvSpPr>
          <p:cNvPr id="3" name="Rezervirano mjesto sadržaja 2"/>
          <p:cNvSpPr>
            <a:spLocks noGrp="1"/>
          </p:cNvSpPr>
          <p:nvPr>
            <p:ph idx="1"/>
          </p:nvPr>
        </p:nvSpPr>
        <p:spPr/>
        <p:txBody>
          <a:bodyPr/>
          <a:lstStyle/>
          <a:p>
            <a:r>
              <a:rPr lang="hr-HR" dirty="0" smtClean="0"/>
              <a:t>Ne igra samo </a:t>
            </a:r>
            <a:r>
              <a:rPr lang="hr-HR" dirty="0" smtClean="0">
                <a:hlinkClick r:id="rId2" action="ppaction://hlinkfile"/>
              </a:rPr>
              <a:t>srednji</a:t>
            </a:r>
            <a:r>
              <a:rPr lang="hr-HR" dirty="0" smtClean="0"/>
              <a:t> vanjski nego i </a:t>
            </a:r>
            <a:r>
              <a:rPr lang="hr-HR" dirty="0" smtClean="0">
                <a:hlinkClick r:id="rId3" action="ppaction://hlinkfile"/>
              </a:rPr>
              <a:t>lijevi</a:t>
            </a:r>
            <a:r>
              <a:rPr lang="hr-HR" dirty="0" smtClean="0"/>
              <a:t> i </a:t>
            </a:r>
            <a:r>
              <a:rPr lang="hr-HR" dirty="0" smtClean="0">
                <a:hlinkClick r:id="rId4" action="ppaction://hlinkfile"/>
              </a:rPr>
              <a:t>desni</a:t>
            </a:r>
            <a:r>
              <a:rPr lang="hr-HR" dirty="0" smtClean="0"/>
              <a:t> vanjski</a:t>
            </a:r>
          </a:p>
          <a:p>
            <a:r>
              <a:rPr lang="hr-HR" dirty="0" smtClean="0"/>
              <a:t>U kutovima strpljivo čekaju </a:t>
            </a:r>
            <a:r>
              <a:rPr lang="hr-HR" dirty="0" smtClean="0">
                <a:hlinkClick r:id="rId5" action="ppaction://hlinkfile"/>
              </a:rPr>
              <a:t>lijevo</a:t>
            </a:r>
            <a:r>
              <a:rPr lang="hr-HR" dirty="0" smtClean="0"/>
              <a:t> i </a:t>
            </a:r>
            <a:r>
              <a:rPr lang="hr-HR" dirty="0" smtClean="0">
                <a:hlinkClick r:id="rId6" action="ppaction://hlinkfile"/>
              </a:rPr>
              <a:t>desno</a:t>
            </a:r>
            <a:r>
              <a:rPr lang="hr-HR" dirty="0" smtClean="0"/>
              <a:t> krila</a:t>
            </a:r>
          </a:p>
          <a:p>
            <a:r>
              <a:rPr lang="hr-HR" dirty="0" smtClean="0"/>
              <a:t>Na liniji od 6 do 7 metara </a:t>
            </a:r>
            <a:r>
              <a:rPr lang="hr-HR" dirty="0" err="1" smtClean="0">
                <a:hlinkClick r:id="rId7" action="ppaction://hlinkfile"/>
              </a:rPr>
              <a:t>pivotmen</a:t>
            </a:r>
            <a:r>
              <a:rPr lang="hr-HR" dirty="0" smtClean="0"/>
              <a:t> otvara rupe za ostatak ekipe</a:t>
            </a:r>
          </a:p>
          <a:p>
            <a:r>
              <a:rPr lang="hr-HR" dirty="0" smtClean="0"/>
              <a:t>Naravno ne bi bilo rukometa da nema i </a:t>
            </a:r>
            <a:r>
              <a:rPr lang="hr-HR" dirty="0" smtClean="0">
                <a:hlinkClick r:id="rId8" action="ppaction://hlinkfile"/>
              </a:rPr>
              <a:t>golmana</a:t>
            </a:r>
            <a:r>
              <a:rPr lang="hr-HR" dirty="0" smtClean="0"/>
              <a:t> koji brani vrata(gol)</a:t>
            </a:r>
            <a:endParaRPr lang="hr-HR" dirty="0"/>
          </a:p>
        </p:txBody>
      </p:sp>
    </p:spTree>
    <p:extLst>
      <p:ext uri="{BB962C8B-B14F-4D97-AF65-F5344CB8AC3E}">
        <p14:creationId xmlns:p14="http://schemas.microsoft.com/office/powerpoint/2010/main" val="993028198"/>
      </p:ext>
    </p:extLst>
  </p:cSld>
  <p:clrMapOvr>
    <a:masterClrMapping/>
  </p:clrMapOvr>
  <mc:AlternateContent xmlns:mc="http://schemas.openxmlformats.org/markup-compatibility/2006" xmlns:p14="http://schemas.microsoft.com/office/powerpoint/2010/main">
    <mc:Choice Requires="p14">
      <p:transition spd="slow" p14:dur="2000" advTm="4705"/>
    </mc:Choice>
    <mc:Fallback xmlns="">
      <p:transition spd="slow" advTm="4705"/>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Bodovi u rukometu</a:t>
            </a:r>
            <a:endParaRPr lang="hr-HR" dirty="0"/>
          </a:p>
        </p:txBody>
      </p:sp>
      <p:sp>
        <p:nvSpPr>
          <p:cNvPr id="3" name="Rezervirano mjesto sadržaja 2"/>
          <p:cNvSpPr>
            <a:spLocks noGrp="1"/>
          </p:cNvSpPr>
          <p:nvPr>
            <p:ph idx="1"/>
          </p:nvPr>
        </p:nvSpPr>
        <p:spPr/>
        <p:txBody>
          <a:bodyPr/>
          <a:lstStyle/>
          <a:p>
            <a:r>
              <a:rPr lang="hr-HR" dirty="0" smtClean="0"/>
              <a:t>Jednako kao i u </a:t>
            </a:r>
            <a:r>
              <a:rPr lang="hr-HR" dirty="0" err="1" smtClean="0"/>
              <a:t>nogometu,bod</a:t>
            </a:r>
            <a:r>
              <a:rPr lang="hr-HR" dirty="0" smtClean="0"/>
              <a:t> u rukometu se zove gol i može se zaraditi zabijanjem lopte u gol</a:t>
            </a:r>
          </a:p>
          <a:p>
            <a:r>
              <a:rPr lang="hr-HR" dirty="0" smtClean="0"/>
              <a:t>Bodovi mogu varirati od 0 do 100,ali sve iznad 60 je skoro i nemoguće</a:t>
            </a:r>
          </a:p>
          <a:p>
            <a:r>
              <a:rPr lang="hr-HR" dirty="0" smtClean="0"/>
              <a:t>Jer se utakmica igra samo 60 minuta ili 1 sat</a:t>
            </a:r>
            <a:endParaRPr lang="hr-HR" dirty="0"/>
          </a:p>
        </p:txBody>
      </p:sp>
    </p:spTree>
    <p:extLst>
      <p:ext uri="{BB962C8B-B14F-4D97-AF65-F5344CB8AC3E}">
        <p14:creationId xmlns:p14="http://schemas.microsoft.com/office/powerpoint/2010/main" val="2670701857"/>
      </p:ext>
    </p:extLst>
  </p:cSld>
  <p:clrMapOvr>
    <a:masterClrMapping/>
  </p:clrMapOvr>
  <mc:AlternateContent xmlns:mc="http://schemas.openxmlformats.org/markup-compatibility/2006" xmlns:p14="http://schemas.microsoft.com/office/powerpoint/2010/main">
    <mc:Choice Requires="p14">
      <p:transition spd="slow" p14:dur="2000" advTm="4953"/>
    </mc:Choice>
    <mc:Fallback xmlns="">
      <p:transition spd="slow" advTm="4953"/>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Usporedba rukometa i nogometa</a:t>
            </a:r>
            <a:endParaRPr lang="hr-HR" dirty="0"/>
          </a:p>
        </p:txBody>
      </p:sp>
      <p:sp>
        <p:nvSpPr>
          <p:cNvPr id="3" name="Rezervirano mjesto teksta 2"/>
          <p:cNvSpPr>
            <a:spLocks noGrp="1"/>
          </p:cNvSpPr>
          <p:nvPr>
            <p:ph type="body" idx="1"/>
          </p:nvPr>
        </p:nvSpPr>
        <p:spPr/>
        <p:txBody>
          <a:bodyPr/>
          <a:lstStyle/>
          <a:p>
            <a:r>
              <a:rPr lang="hr-HR" dirty="0" smtClean="0"/>
              <a:t>RUKOMET</a:t>
            </a:r>
            <a:endParaRPr lang="hr-HR" dirty="0"/>
          </a:p>
        </p:txBody>
      </p:sp>
      <p:sp>
        <p:nvSpPr>
          <p:cNvPr id="4" name="Rezervirano mjesto sadržaja 3"/>
          <p:cNvSpPr>
            <a:spLocks noGrp="1"/>
          </p:cNvSpPr>
          <p:nvPr>
            <p:ph sz="half" idx="2"/>
          </p:nvPr>
        </p:nvSpPr>
        <p:spPr/>
        <p:txBody>
          <a:bodyPr/>
          <a:lstStyle/>
          <a:p>
            <a:r>
              <a:rPr lang="hr-HR" dirty="0" smtClean="0"/>
              <a:t>Igra se rukom</a:t>
            </a:r>
          </a:p>
          <a:p>
            <a:r>
              <a:rPr lang="hr-HR" dirty="0" smtClean="0"/>
              <a:t>Utakmica traje 60 minuta ili 1 sat</a:t>
            </a:r>
          </a:p>
          <a:p>
            <a:r>
              <a:rPr lang="hr-HR" dirty="0" smtClean="0"/>
              <a:t>Gol je otprilike 2 metra u visinu i neka 3 metra u širinu</a:t>
            </a:r>
          </a:p>
          <a:p>
            <a:r>
              <a:rPr lang="hr-HR" dirty="0" smtClean="0"/>
              <a:t>Dužina terena je 40 </a:t>
            </a:r>
            <a:r>
              <a:rPr lang="hr-HR" dirty="0" err="1" smtClean="0"/>
              <a:t>metara,a</a:t>
            </a:r>
            <a:r>
              <a:rPr lang="hr-HR" dirty="0" smtClean="0"/>
              <a:t> širina 20 metara</a:t>
            </a:r>
            <a:endParaRPr lang="hr-HR" dirty="0"/>
          </a:p>
        </p:txBody>
      </p:sp>
      <p:sp>
        <p:nvSpPr>
          <p:cNvPr id="5" name="Rezervirano mjesto teksta 4"/>
          <p:cNvSpPr>
            <a:spLocks noGrp="1"/>
          </p:cNvSpPr>
          <p:nvPr>
            <p:ph type="body" sz="quarter" idx="3"/>
          </p:nvPr>
        </p:nvSpPr>
        <p:spPr/>
        <p:txBody>
          <a:bodyPr/>
          <a:lstStyle/>
          <a:p>
            <a:r>
              <a:rPr lang="hr-HR" dirty="0" smtClean="0"/>
              <a:t>NOGOMET</a:t>
            </a:r>
            <a:endParaRPr lang="hr-HR" dirty="0"/>
          </a:p>
        </p:txBody>
      </p:sp>
      <p:sp>
        <p:nvSpPr>
          <p:cNvPr id="6" name="Rezervirano mjesto sadržaja 5"/>
          <p:cNvSpPr>
            <a:spLocks noGrp="1"/>
          </p:cNvSpPr>
          <p:nvPr>
            <p:ph sz="quarter" idx="4"/>
          </p:nvPr>
        </p:nvSpPr>
        <p:spPr/>
        <p:txBody>
          <a:bodyPr/>
          <a:lstStyle/>
          <a:p>
            <a:r>
              <a:rPr lang="hr-HR" dirty="0" smtClean="0"/>
              <a:t>Igra se nogom</a:t>
            </a:r>
          </a:p>
          <a:p>
            <a:r>
              <a:rPr lang="hr-HR" dirty="0" smtClean="0"/>
              <a:t>Utakmica traje 90 minuta ili 1 sat i 30 minuta</a:t>
            </a:r>
          </a:p>
          <a:p>
            <a:r>
              <a:rPr lang="hr-HR" dirty="0" smtClean="0"/>
              <a:t>Gol je iste </a:t>
            </a:r>
            <a:r>
              <a:rPr lang="hr-HR" dirty="0" err="1" smtClean="0"/>
              <a:t>visine,ali</a:t>
            </a:r>
            <a:r>
              <a:rPr lang="hr-HR" dirty="0" smtClean="0"/>
              <a:t> različite Širine</a:t>
            </a:r>
          </a:p>
          <a:p>
            <a:r>
              <a:rPr lang="hr-HR" dirty="0" smtClean="0"/>
              <a:t>Dužina terena je 120,a širina 90 metara</a:t>
            </a:r>
            <a:endParaRPr lang="hr-HR" dirty="0"/>
          </a:p>
        </p:txBody>
      </p:sp>
    </p:spTree>
    <p:extLst>
      <p:ext uri="{BB962C8B-B14F-4D97-AF65-F5344CB8AC3E}">
        <p14:creationId xmlns:p14="http://schemas.microsoft.com/office/powerpoint/2010/main" val="4264940799"/>
      </p:ext>
    </p:extLst>
  </p:cSld>
  <p:clrMapOvr>
    <a:masterClrMapping/>
  </p:clrMapOvr>
  <mc:AlternateContent xmlns:mc="http://schemas.openxmlformats.org/markup-compatibility/2006" xmlns:p14="http://schemas.microsoft.com/office/powerpoint/2010/main">
    <mc:Choice Requires="p14">
      <p:transition spd="slow" p14:dur="2000" advTm="5106"/>
    </mc:Choice>
    <mc:Fallback xmlns="">
      <p:transition spd="slow" advTm="5106"/>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solidFill>
                  <a:schemeClr val="accent2"/>
                </a:solidFill>
              </a:rPr>
              <a:t>Kretnje po terenu</a:t>
            </a:r>
            <a:endParaRPr lang="hr-HR" dirty="0">
              <a:solidFill>
                <a:schemeClr val="accent2"/>
              </a:solidFill>
            </a:endParaRPr>
          </a:p>
        </p:txBody>
      </p:sp>
      <p:pic>
        <p:nvPicPr>
          <p:cNvPr id="5" name="Rezervirano mjesto slike 4"/>
          <p:cNvPicPr>
            <a:picLocks noGrp="1" noChangeAspect="1"/>
          </p:cNvPicPr>
          <p:nvPr>
            <p:ph type="pic" idx="1"/>
          </p:nvPr>
        </p:nvPicPr>
        <p:blipFill>
          <a:blip r:embed="rId2">
            <a:extLst>
              <a:ext uri="{28A0092B-C50C-407E-A947-70E740481C1C}">
                <a14:useLocalDpi xmlns:a14="http://schemas.microsoft.com/office/drawing/2010/main" val="0"/>
              </a:ext>
            </a:extLst>
          </a:blip>
          <a:srcRect l="5252" r="5252"/>
          <a:stretch>
            <a:fillRect/>
          </a:stretch>
        </p:blipFill>
        <p:spPr>
          <a:xfrm>
            <a:off x="4772025" y="995363"/>
            <a:ext cx="6172200" cy="4873625"/>
          </a:xfrm>
        </p:spPr>
      </p:pic>
      <p:sp>
        <p:nvSpPr>
          <p:cNvPr id="4" name="Rezervirano mjesto teksta 3"/>
          <p:cNvSpPr>
            <a:spLocks noGrp="1"/>
          </p:cNvSpPr>
          <p:nvPr>
            <p:ph type="body" sz="half" idx="2"/>
          </p:nvPr>
        </p:nvSpPr>
        <p:spPr/>
        <p:txBody>
          <a:bodyPr/>
          <a:lstStyle/>
          <a:p>
            <a:pPr marL="285750" indent="-285750">
              <a:buFont typeface="Arial" panose="020B0604020202020204" pitchFamily="34" charset="0"/>
              <a:buChar char="•"/>
            </a:pPr>
            <a:r>
              <a:rPr lang="hr-HR" dirty="0" smtClean="0"/>
              <a:t>Svi igrači se slobodno kreću po cijelom terenu, osim u prostoru 6 m ispred oba gola</a:t>
            </a:r>
          </a:p>
          <a:p>
            <a:pPr marL="285750" indent="-285750">
              <a:buFont typeface="Arial" panose="020B0604020202020204" pitchFamily="34" charset="0"/>
              <a:buChar char="•"/>
            </a:pPr>
            <a:r>
              <a:rPr lang="hr-HR" dirty="0" smtClean="0"/>
              <a:t>U tom prostoru smije stajati samo po jedan član obrambene momčadi koji se naziva vratar (golman)</a:t>
            </a:r>
          </a:p>
          <a:p>
            <a:pPr marL="285750" indent="-285750">
              <a:buFont typeface="Arial" panose="020B0604020202020204" pitchFamily="34" charset="0"/>
              <a:buChar char="•"/>
            </a:pPr>
            <a:r>
              <a:rPr lang="hr-HR" dirty="0" smtClean="0"/>
              <a:t>Ostali igrači smiju iznad prostora od 6 m loptu pokušati uhvatiti ili dodati samo u skoku, dakle za vrijeme leta</a:t>
            </a:r>
            <a:endParaRPr lang="hr-HR" dirty="0"/>
          </a:p>
        </p:txBody>
      </p:sp>
    </p:spTree>
    <p:extLst>
      <p:ext uri="{BB962C8B-B14F-4D97-AF65-F5344CB8AC3E}">
        <p14:creationId xmlns:p14="http://schemas.microsoft.com/office/powerpoint/2010/main" val="1433776362"/>
      </p:ext>
    </p:extLst>
  </p:cSld>
  <p:clrMapOvr>
    <a:masterClrMapping/>
  </p:clrMapOvr>
  <mc:AlternateContent xmlns:mc="http://schemas.openxmlformats.org/markup-compatibility/2006" xmlns:p14="http://schemas.microsoft.com/office/powerpoint/2010/main">
    <mc:Choice Requires="p14">
      <p:transition spd="slow" p14:dur="2000" advTm="5136"/>
    </mc:Choice>
    <mc:Fallback xmlns="">
      <p:transition spd="slow" advTm="5136"/>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dirty="0"/>
          </a:p>
        </p:txBody>
      </p:sp>
      <p:sp>
        <p:nvSpPr>
          <p:cNvPr id="3" name="Rezervirano mjesto sadržaja 2"/>
          <p:cNvSpPr>
            <a:spLocks noGrp="1"/>
          </p:cNvSpPr>
          <p:nvPr>
            <p:ph idx="1"/>
          </p:nvPr>
        </p:nvSpPr>
        <p:spPr/>
        <p:txBody>
          <a:bodyPr/>
          <a:lstStyle/>
          <a:p>
            <a:r>
              <a:rPr lang="hr-HR" dirty="0" smtClean="0"/>
              <a:t>Obrambeni igrači smiju do određene mjere ometati napadače u pokušaju dodavanja lopte ili šuta na gol</a:t>
            </a:r>
          </a:p>
          <a:p>
            <a:r>
              <a:rPr lang="hr-HR" dirty="0" smtClean="0"/>
              <a:t>Ako se pri tome služe udarcima ili grubim potezanjem protivnika jedan od dva suca će dosuditi prekršaj</a:t>
            </a:r>
          </a:p>
          <a:p>
            <a:r>
              <a:rPr lang="hr-HR" dirty="0" smtClean="0"/>
              <a:t>Za izrazito grube prekršaje može se dobiti kazna žutog ili crvenog kartona, isključenja na dvije minute ili trajnog isključenja iz igre</a:t>
            </a:r>
          </a:p>
          <a:p>
            <a:r>
              <a:rPr lang="hr-HR" dirty="0" smtClean="0"/>
              <a:t>Kod isključenja na dvije minute momčad nema pravo zamjene isključenog igrača za vrijeme trajanja kazne</a:t>
            </a:r>
            <a:endParaRPr lang="hr-HR" dirty="0"/>
          </a:p>
        </p:txBody>
      </p:sp>
    </p:spTree>
    <p:extLst>
      <p:ext uri="{BB962C8B-B14F-4D97-AF65-F5344CB8AC3E}">
        <p14:creationId xmlns:p14="http://schemas.microsoft.com/office/powerpoint/2010/main" val="3911200670"/>
      </p:ext>
    </p:extLst>
  </p:cSld>
  <p:clrMapOvr>
    <a:masterClrMapping/>
  </p:clrMapOvr>
  <mc:AlternateContent xmlns:mc="http://schemas.openxmlformats.org/markup-compatibility/2006" xmlns:p14="http://schemas.microsoft.com/office/powerpoint/2010/main">
    <mc:Choice Requires="p14">
      <p:transition spd="slow" p14:dur="2000" advTm="4849"/>
    </mc:Choice>
    <mc:Fallback xmlns="">
      <p:transition spd="slow" advTm="4849"/>
    </mc:Fallback>
  </mc:AlternateContent>
  <p:timing>
    <p:tnLst>
      <p:par>
        <p:cTn id="1" dur="indefinite" restart="never" nodeType="tmRoot"/>
      </p:par>
    </p:tnLst>
  </p:timing>
</p:sld>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TotalTime>
  <Words>617</Words>
  <Application>Microsoft Office PowerPoint</Application>
  <PresentationFormat>Široki zaslon</PresentationFormat>
  <Paragraphs>49</Paragraphs>
  <Slides>11</Slides>
  <Notes>0</Notes>
  <HiddenSlides>0</HiddenSlides>
  <MMClips>0</MMClips>
  <ScaleCrop>false</ScaleCrop>
  <HeadingPairs>
    <vt:vector size="6" baseType="variant">
      <vt:variant>
        <vt:lpstr>Korišteni fontovi</vt:lpstr>
      </vt:variant>
      <vt:variant>
        <vt:i4>3</vt:i4>
      </vt:variant>
      <vt:variant>
        <vt:lpstr>Tema</vt:lpstr>
      </vt:variant>
      <vt:variant>
        <vt:i4>1</vt:i4>
      </vt:variant>
      <vt:variant>
        <vt:lpstr>Naslovi slajdova</vt:lpstr>
      </vt:variant>
      <vt:variant>
        <vt:i4>11</vt:i4>
      </vt:variant>
    </vt:vector>
  </HeadingPairs>
  <TitlesOfParts>
    <vt:vector size="15" baseType="lpstr">
      <vt:lpstr>Arial</vt:lpstr>
      <vt:lpstr>Calibri</vt:lpstr>
      <vt:lpstr>Calibri Light</vt:lpstr>
      <vt:lpstr>Tema sustava Office</vt:lpstr>
      <vt:lpstr>Rukomet</vt:lpstr>
      <vt:lpstr>Sport</vt:lpstr>
      <vt:lpstr>Sport se općenito dijeli na grupne i pojedinačne</vt:lpstr>
      <vt:lpstr>Rukomet</vt:lpstr>
      <vt:lpstr>Rukomet</vt:lpstr>
      <vt:lpstr>Bodovi u rukometu</vt:lpstr>
      <vt:lpstr>Usporedba rukometa i nogometa</vt:lpstr>
      <vt:lpstr>Kretnje po terenu</vt:lpstr>
      <vt:lpstr>PowerPoint prezentacija</vt:lpstr>
      <vt:lpstr> Prekršaj se izvodi s mjesta gdje je  počinjen osim u dva slučaja:</vt:lpstr>
      <vt:lpstr>Izradio:Mihael Tinodi Razred:8.b</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prezentacija</dc:title>
  <dc:creator>osmi razredi</dc:creator>
  <cp:lastModifiedBy>Windows korisnik</cp:lastModifiedBy>
  <cp:revision>8</cp:revision>
  <dcterms:created xsi:type="dcterms:W3CDTF">2018-03-19T08:44:34Z</dcterms:created>
  <dcterms:modified xsi:type="dcterms:W3CDTF">2018-03-20T08:02:38Z</dcterms:modified>
</cp:coreProperties>
</file>