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9966FF"/>
    <a:srgbClr val="9933FF"/>
    <a:srgbClr val="FF99FF"/>
    <a:srgbClr val="FF3399"/>
    <a:srgbClr val="590942"/>
    <a:srgbClr val="5B0755"/>
    <a:srgbClr val="FF7C80"/>
    <a:srgbClr val="FF66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1">
                <a:solidFill>
                  <a:srgbClr val="002060"/>
                </a:solidFill>
              </a:defRPr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C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 smtClean="0"/>
              <a:t>Kliknite da biste uredili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F1AD-09AD-4F90-B270-16378E95B2C7}" type="datetimeFigureOut">
              <a:rPr lang="hr-HR" smtClean="0"/>
              <a:t>26.3.2018.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ACE4-A9C9-48FC-8855-B5AFF7B60E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6367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r-HR" sz="4400" b="1" kern="1200" dirty="0">
                <a:solidFill>
                  <a:srgbClr val="CC66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7F1AD-09AD-4F90-B270-16378E95B2C7}" type="datetimeFigureOut">
              <a:rPr lang="hr-HR" smtClean="0"/>
              <a:t>26.3.2018.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EACE4-A9C9-48FC-8855-B5AFF7B60E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50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7F1AD-09AD-4F90-B270-16378E95B2C7}" type="datetimeFigureOut">
              <a:rPr lang="hr-HR" smtClean="0"/>
              <a:t>26.3.2018.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EACE4-A9C9-48FC-8855-B5AFF7B60E3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2457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hr/search?biw=1920&amp;bih=974&amp;tbm=isch&amp;sa=1&amp;ei=SWGvWvSTCeed6ATzhKKYAQ&amp;q=eufrazijeva+bazilika+s+autorskim+pravima&amp;oq=eufrazijeva+bazilika+s+autorskim+pravima&amp;gs_l=psy-ab.3...7830.13156.0.13303.22.21.1.0.0.0.153.2067.15j6.21.0....0...1c.1.64.psy-ab..0.2.245...0j0i67k1j0i30k1.0.kYLATy6v8HI#imgrc=ZdNYrtYH1io8UM:" TargetMode="External"/><Relationship Id="rId3" Type="http://schemas.openxmlformats.org/officeDocument/2006/relationships/hyperlink" Target="https://www.google.hr/search?q=jadransko+more&amp;source=lnms&amp;tbm=isch&amp;sa=X&amp;ved=0ahUKEwiz7qSp9ffZAhWmw6YKHaXfBWwQ_AUICigB&amp;biw=1920&amp;bih=974#imgrc=_JYK9jBerotptM:" TargetMode="External"/><Relationship Id="rId7" Type="http://schemas.openxmlformats.org/officeDocument/2006/relationships/hyperlink" Target="https://www.google.hr/search?q=brodogradnja&amp;source=lnms&amp;tbm=isch&amp;sa=X&amp;ved=0ahUKEwiwlpLz9ffZAhVGLZoKHe4LBo4Q_AUICigB&amp;biw=1920&amp;bih=974#imgrc=pkKAm5NXvx4LkM:" TargetMode="External"/><Relationship Id="rId2" Type="http://schemas.openxmlformats.org/officeDocument/2006/relationships/hyperlink" Target="https://www.google.hr/search?q=primorska+hrvatska&amp;source=lnms&amp;tbm=isch&amp;sa=X&amp;ved=0ahUKEwjnks6Y9ffZAhWhK5oKHZSeAEIQ_AUICigB&amp;biw=1920&amp;bih=974#imgrc=UdVsz5CAZyDLuM: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hr/search?q=jadransko+more+turizam&amp;source=lnms&amp;tbm=isch&amp;sa=X&amp;ved=0ahUKEwi-g5Tm9ffZAhWDIpoKHRp-CGkQ_AUICigB&amp;biw=1920&amp;bih=974#imgrc=h0SrMoNrOUqXVM" TargetMode="External"/><Relationship Id="rId5" Type="http://schemas.openxmlformats.org/officeDocument/2006/relationships/hyperlink" Target="https://www.google.hr/search?q=parkovi+prirode&amp;source=lnms&amp;tbm=isch&amp;sa=X&amp;ved=0ahUKEwjXrsHY9ffZAhVoYpoKHWbZB7UQ_AUICigB&amp;biw=1920&amp;bih=974#imgrc=ay_jXIw31gXTQM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www.google.hr/search?biw=1920&amp;bih=974&amp;tbm=isch&amp;sa=1&amp;ei=_W2vWurfD6uk6ATV1Zn4Cw&amp;q=prerada+soli+na+pagu&amp;oq=prerada+soli+na+pagu&amp;gs_l=psy-ab.3...1686.5746.0.6036.16.12.4.0.0.0.167.1143.11j1.12.0....0...1c.1.64.psy-ab..0.0.0....0.mV3SqOvtr3Y#imgrc=slt0nq9a9jyeoM:" TargetMode="External"/><Relationship Id="rId9" Type="http://schemas.openxmlformats.org/officeDocument/2006/relationships/hyperlink" Target="https://www.google.hr/search?q=MLJET&amp;source=lnms&amp;tbm=isch&amp;sa=X&amp;ved=0ahUKEwj7s_vO-PfZAhXCHpoKHRRBDagQ_AUICigB&amp;biw=1920&amp;bih=974#imgrc=DI5rFON74TVk1M: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BA&#352;KA.pptx" TargetMode="Externa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Mljet" TargetMode="Externa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hr/search?q=KUPALI%C5%A0NI+TURIZAM&amp;source=lnms&amp;tbm=isch&amp;sa=X&amp;ved=0ahUKEwjVj--G-ffZAhXKBZoKHQAsBAIQ_AUICigB&amp;biw=1920&amp;bih=974#imgrc=B-uGMQPZBTCGMM:" TargetMode="Externa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Primorska Hrvatska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-osnove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95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865">
        <p14:vortex dir="r"/>
      </p:transition>
    </mc:Choice>
    <mc:Fallback xmlns="">
      <p:transition spd="slow" advTm="48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Izradio: Bruno Kovač 8.a</a:t>
            </a:r>
          </a:p>
          <a:p>
            <a:r>
              <a:rPr lang="hr-HR" dirty="0" smtClean="0"/>
              <a:t>Izvori: orlovac.eu, </a:t>
            </a:r>
            <a:r>
              <a:rPr lang="hr-HR" dirty="0" err="1" smtClean="0"/>
              <a:t>croatia</a:t>
            </a:r>
            <a:r>
              <a:rPr lang="hr-HR" dirty="0" smtClean="0"/>
              <a:t> link</a:t>
            </a:r>
          </a:p>
          <a:p>
            <a:pPr marL="914400" lvl="2" indent="0">
              <a:buNone/>
            </a:pPr>
            <a:r>
              <a:rPr lang="hr-HR" sz="800" dirty="0" smtClean="0">
                <a:hlinkClick r:id="rId2"/>
              </a:rPr>
              <a:t>https</a:t>
            </a:r>
            <a:r>
              <a:rPr lang="hr-HR" sz="800" dirty="0">
                <a:hlinkClick r:id="rId2"/>
              </a:rPr>
              <a:t>://www.google.hr/search?q=primorska+hrvatska&amp;source=lnms&amp;tbm=isch&amp;sa=X&amp;ved=0ahUKEwjnks6Y9ffZAhWhK5oKHZSeAEIQ_AUICigB&amp;biw=1920&amp;bih=974#imgrc=UdVsz5CAZyDLuM</a:t>
            </a:r>
            <a:r>
              <a:rPr lang="hr-HR" sz="800" dirty="0" smtClean="0">
                <a:hlinkClick r:id="rId2"/>
              </a:rPr>
              <a:t>:</a:t>
            </a:r>
            <a:endParaRPr lang="hr-HR" sz="800" dirty="0" smtClean="0"/>
          </a:p>
          <a:p>
            <a:pPr marL="914400" lvl="2" indent="0">
              <a:buNone/>
            </a:pPr>
            <a:r>
              <a:rPr lang="hr-HR" sz="800" dirty="0">
                <a:hlinkClick r:id="rId3"/>
              </a:rPr>
              <a:t>https://www.google.hr/search?q=jadransko+more&amp;source=lnms&amp;tbm=isch&amp;sa=X&amp;ved=0ahUKEwiz7qSp9ffZAhWmw6YKHaXfBWwQ_AUICigB&amp;biw=1920&amp;bih=974#imgrc=_JYK9jBerotptM</a:t>
            </a:r>
            <a:r>
              <a:rPr lang="hr-HR" sz="800" dirty="0" smtClean="0">
                <a:hlinkClick r:id="rId3"/>
              </a:rPr>
              <a:t>:</a:t>
            </a:r>
            <a:endParaRPr lang="hr-HR" sz="800" dirty="0" smtClean="0"/>
          </a:p>
          <a:p>
            <a:pPr marL="914400" lvl="2" indent="0">
              <a:buNone/>
            </a:pPr>
            <a:r>
              <a:rPr lang="hr-HR" sz="800" dirty="0">
                <a:hlinkClick r:id="rId4"/>
              </a:rPr>
              <a:t>https://www.google.hr/search?biw=1920&amp;bih=974&amp;tbm=isch&amp;sa=1&amp;ei=_W2vWurfD6uk6ATV1Zn4Cw&amp;q=prerada+soli+na+pagu&amp;oq=prerada+soli+na+pagu&amp;gs_l=psy-ab.3...1686.5746.0.6036.16.12.4.0.0.0.167.1143.11j1.12.0....0...1c.1.64.psy-ab..0.0.0....0.mV3SqOvtr3Y#imgrc=slt0nq9a9jyeoM:</a:t>
            </a:r>
            <a:endParaRPr lang="hr-HR" sz="800" dirty="0" smtClean="0"/>
          </a:p>
          <a:p>
            <a:pPr marL="914400" lvl="2" indent="0">
              <a:buNone/>
            </a:pPr>
            <a:r>
              <a:rPr lang="hr-HR" sz="800" dirty="0">
                <a:hlinkClick r:id="rId5"/>
              </a:rPr>
              <a:t>https://www.google.hr/search?q=parkovi+prirode&amp;source=lnms&amp;tbm=isch&amp;sa=X&amp;ved=0ahUKEwjXrsHY9ffZAhVoYpoKHWbZB7UQ_AUICigB&amp;biw=1920&amp;bih=974#imgrc=ay_jXIw31gXTQM</a:t>
            </a:r>
            <a:r>
              <a:rPr lang="hr-HR" sz="800" dirty="0" smtClean="0"/>
              <a:t>:</a:t>
            </a:r>
          </a:p>
          <a:p>
            <a:pPr marL="914400" lvl="2" indent="0">
              <a:buNone/>
            </a:pPr>
            <a:r>
              <a:rPr lang="hr-HR" sz="800" dirty="0">
                <a:hlinkClick r:id="rId6"/>
              </a:rPr>
              <a:t>https://www.google.hr/search?q=jadransko+more+turizam&amp;source=lnms&amp;tbm=isch&amp;sa=X&amp;ved=0ahUKEwi-g5Tm9ffZAhWDIpoKHRp-CGkQ_AUICigB&amp;biw=1920&amp;bih=974#imgrc=h0SrMoNrOUqXVM</a:t>
            </a:r>
            <a:r>
              <a:rPr lang="hr-HR" sz="800" dirty="0" smtClean="0"/>
              <a:t>:</a:t>
            </a:r>
          </a:p>
          <a:p>
            <a:pPr marL="914400" lvl="2" indent="0">
              <a:buNone/>
            </a:pPr>
            <a:r>
              <a:rPr lang="hr-HR" sz="800" dirty="0">
                <a:hlinkClick r:id="rId7"/>
              </a:rPr>
              <a:t>https://www.google.hr/search?q=brodogradnja&amp;source=lnms&amp;tbm=isch&amp;sa=X&amp;ved=0ahUKEwiwlpLz9ffZAhVGLZoKHe4LBo4Q_AUICigB&amp;biw=1920&amp;bih=974#imgrc=pkKAm5NXvx4LkM</a:t>
            </a:r>
            <a:r>
              <a:rPr lang="hr-HR" sz="800" dirty="0" smtClean="0">
                <a:hlinkClick r:id="rId7"/>
              </a:rPr>
              <a:t>:</a:t>
            </a:r>
            <a:endParaRPr lang="hr-HR" sz="800" dirty="0" smtClean="0"/>
          </a:p>
          <a:p>
            <a:pPr marL="914400" lvl="2" indent="0">
              <a:buNone/>
            </a:pPr>
            <a:r>
              <a:rPr lang="hr-HR" sz="800" dirty="0">
                <a:hlinkClick r:id="rId8"/>
              </a:rPr>
              <a:t>https://www.google.hr/search?biw=1920&amp;bih=974&amp;tbm=isch&amp;sa=1&amp;ei=SWGvWvSTCeed6ATzhKKYAQ&amp;q=eufrazijeva+bazilika+s+autorskim+pravima&amp;oq=eufrazijeva+bazilika+s+autorskim+pravima&amp;gs_l=psy-ab.3...7830.13156.0.13303.22.21.1.0.0.0.153.2067.15j6.21.0....0...1c.1.64.psy-ab..0.2.245...0j0i67k1j0i30k1.0.kYLATy6v8HI#imgrc=ZdNYrtYH1io8UM</a:t>
            </a:r>
            <a:r>
              <a:rPr lang="hr-HR" sz="800" dirty="0" smtClean="0">
                <a:hlinkClick r:id="rId8"/>
              </a:rPr>
              <a:t>:</a:t>
            </a:r>
            <a:endParaRPr lang="hr-HR" sz="800" dirty="0" smtClean="0"/>
          </a:p>
          <a:p>
            <a:pPr marL="914400" lvl="2" indent="0">
              <a:buNone/>
            </a:pPr>
            <a:r>
              <a:rPr lang="hr-HR" sz="800" dirty="0">
                <a:hlinkClick r:id="rId9"/>
              </a:rPr>
              <a:t>https://www.google.hr/search?q=MLJET&amp;source=lnms&amp;tbm=isch&amp;sa=X&amp;ved=0ahUKEwj7s_vO-PfZAhXCHpoKHRRBDagQ_AUICigB&amp;biw=1920&amp;bih=974#imgrc=DI5rFON74TVk1M:</a:t>
            </a:r>
            <a:endParaRPr lang="hr-HR" sz="800" dirty="0" smtClean="0"/>
          </a:p>
          <a:p>
            <a:pPr marL="914400" lvl="2" indent="0">
              <a:buNone/>
            </a:pPr>
            <a:endParaRPr lang="hr-HR" sz="800" dirty="0" smtClean="0"/>
          </a:p>
          <a:p>
            <a:pPr marL="914400" lvl="2" indent="0">
              <a:buNone/>
            </a:pPr>
            <a:endParaRPr lang="hr-HR" sz="10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90" y="126740"/>
            <a:ext cx="5211822" cy="2546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8244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480">
        <p14:conveyor dir="l"/>
      </p:transition>
    </mc:Choice>
    <mc:Fallback xmlns="">
      <p:transition spd="slow" advTm="24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Geografski položaj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P</a:t>
            </a:r>
            <a:r>
              <a:rPr lang="hr-HR" dirty="0" smtClean="0"/>
              <a:t>ruža se od Istre do Dubrovačke županije</a:t>
            </a:r>
          </a:p>
          <a:p>
            <a:r>
              <a:rPr lang="hr-HR" dirty="0" smtClean="0"/>
              <a:t>Još postoje Nizinska i Gorska Hrvatska</a:t>
            </a:r>
          </a:p>
          <a:p>
            <a:r>
              <a:rPr lang="hr-HR" dirty="0" smtClean="0"/>
              <a:t>Sadrži dio Jadranskog mora</a:t>
            </a:r>
          </a:p>
          <a:p>
            <a:r>
              <a:rPr lang="hr-HR" dirty="0" smtClean="0"/>
              <a:t>Graniči sa Srbijom, BiH, Italijom, Albanijom..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3074" name="Picture 2" descr="Slikovni rezultat za primorska hrvat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212" y="1825625"/>
            <a:ext cx="4075603" cy="37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85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884">
        <p14:flash/>
      </p:transition>
    </mc:Choice>
    <mc:Fallback xmlns="">
      <p:transition spd="slow" advTm="98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Jadransko more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32746"/>
            <a:ext cx="10515600" cy="4351338"/>
          </a:xfrm>
        </p:spPr>
        <p:txBody>
          <a:bodyPr/>
          <a:lstStyle/>
          <a:p>
            <a:r>
              <a:rPr lang="hr-HR" dirty="0" smtClean="0"/>
              <a:t>Salinitet 38% </a:t>
            </a:r>
          </a:p>
          <a:p>
            <a:r>
              <a:rPr lang="hr-HR" dirty="0">
                <a:hlinkClick r:id="rId3" action="ppaction://hlinkpres?slideindex=1&amp;slidetitle="/>
              </a:rPr>
              <a:t>Č</a:t>
            </a:r>
            <a:r>
              <a:rPr lang="hr-HR" dirty="0" smtClean="0">
                <a:hlinkClick r:id="rId3" action="ppaction://hlinkpres?slideindex=1&amp;slidetitle="/>
              </a:rPr>
              <a:t>isto i bistro more</a:t>
            </a:r>
            <a:endParaRPr lang="hr-HR" dirty="0" smtClean="0"/>
          </a:p>
          <a:p>
            <a:r>
              <a:rPr lang="hr-HR" dirty="0" smtClean="0"/>
              <a:t>Najveća dubina 1233 m</a:t>
            </a:r>
          </a:p>
          <a:p>
            <a:r>
              <a:rPr lang="hr-HR" dirty="0" smtClean="0"/>
              <a:t>Razne vrste života, ali siromašno količinom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4098" name="Picture 2" descr="Slikovni rezultat za jadransko 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01" y="3607725"/>
            <a:ext cx="5436978" cy="284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97" y="259743"/>
            <a:ext cx="5211822" cy="25460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43483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9417">
        <p15:prstTrans prst="curtains"/>
      </p:transition>
    </mc:Choice>
    <mc:Fallback xmlns="">
      <p:transition spd="slow" advTm="94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Djelatnosti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Poljoprivreda, vinarstvo, ribarstvo, turizam</a:t>
            </a:r>
          </a:p>
          <a:p>
            <a:r>
              <a:rPr lang="hr-HR" dirty="0" smtClean="0"/>
              <a:t>Najveća prerada soli- Pag i Stonu</a:t>
            </a:r>
          </a:p>
          <a:p>
            <a:r>
              <a:rPr lang="hr-HR" dirty="0" smtClean="0"/>
              <a:t>Marikultura</a:t>
            </a:r>
          </a:p>
          <a:p>
            <a:r>
              <a:rPr lang="hr-HR" dirty="0" smtClean="0"/>
              <a:t>Melioracija</a:t>
            </a:r>
            <a:endParaRPr lang="hr-HR" dirty="0"/>
          </a:p>
        </p:txBody>
      </p:sp>
      <p:pic>
        <p:nvPicPr>
          <p:cNvPr id="5122" name="Picture 2" descr="Slikovni rezultat za prerada soli na pag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117" y="3228238"/>
            <a:ext cx="3344084" cy="25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4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243">
        <p14:honeycomb/>
      </p:transition>
    </mc:Choice>
    <mc:Fallback xmlns="">
      <p:transition spd="slow" advTm="72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Nacionalni parkovi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Popularne turističke atrakcije</a:t>
            </a:r>
          </a:p>
          <a:p>
            <a:r>
              <a:rPr lang="hr-HR" dirty="0" smtClean="0"/>
              <a:t>Paklenica, Mljet, Krka, Kornati i Brijuni</a:t>
            </a:r>
          </a:p>
          <a:p>
            <a:endParaRPr lang="hr-HR" dirty="0"/>
          </a:p>
        </p:txBody>
      </p:sp>
      <p:pic>
        <p:nvPicPr>
          <p:cNvPr id="3074" name="Picture 2" descr="Slikovni rezultat za MLJE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53" y="3073308"/>
            <a:ext cx="6922751" cy="347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1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550">
        <p14:shred/>
      </p:transition>
    </mc:Choice>
    <mc:Fallback xmlns="">
      <p:transition spd="slow" advTm="65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6019" y="384968"/>
            <a:ext cx="10515600" cy="1325563"/>
          </a:xfrm>
        </p:spPr>
        <p:txBody>
          <a:bodyPr/>
          <a:lstStyle/>
          <a:p>
            <a:r>
              <a:rPr lang="hr-HR" dirty="0" smtClean="0">
                <a:hlinkClick r:id="rId2" action="ppaction://hlinksldjump"/>
              </a:rPr>
              <a:t>Parkovi prirode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Lastovo otočje, PP Biokovo, </a:t>
            </a:r>
            <a:r>
              <a:rPr lang="hr-HR" dirty="0" err="1" smtClean="0"/>
              <a:t>Telašćica</a:t>
            </a:r>
            <a:r>
              <a:rPr lang="hr-HR" dirty="0" smtClean="0"/>
              <a:t>, Učka, Vransko jezero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146" name="Picture 2" descr="Slikovni rezultat za parkovi priro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714" y="2667708"/>
            <a:ext cx="3612268" cy="36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47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189">
        <p14:prism isContent="1" isInverted="1"/>
      </p:transition>
    </mc:Choice>
    <mc:Fallback xmlns="">
      <p:transition spd="slow" advTm="81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2" action="ppaction://hlinksldjump"/>
              </a:rPr>
              <a:t>Turizam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Druga najvažnija djelatnost</a:t>
            </a:r>
          </a:p>
          <a:p>
            <a:r>
              <a:rPr lang="hr-HR" dirty="0" smtClean="0"/>
              <a:t>Vrlo razvijena</a:t>
            </a:r>
          </a:p>
          <a:p>
            <a:r>
              <a:rPr lang="hr-HR" dirty="0" smtClean="0"/>
              <a:t>Razvijen vjerski, </a:t>
            </a:r>
            <a:r>
              <a:rPr lang="hr-HR" dirty="0" smtClean="0">
                <a:hlinkClick r:id="rId3"/>
              </a:rPr>
              <a:t>kupački</a:t>
            </a:r>
            <a:r>
              <a:rPr lang="hr-HR" dirty="0" smtClean="0"/>
              <a:t>  i kulturni turizam</a:t>
            </a:r>
          </a:p>
          <a:p>
            <a:endParaRPr lang="hr-HR" dirty="0"/>
          </a:p>
        </p:txBody>
      </p:sp>
      <p:pic>
        <p:nvPicPr>
          <p:cNvPr id="7170" name="Picture 2" descr="Slikovni rezultat za jadransko more turiz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219" y="3640975"/>
            <a:ext cx="54959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8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8743">
        <p15:prstTrans prst="origami"/>
      </p:transition>
    </mc:Choice>
    <mc:Fallback xmlns="">
      <p:transition spd="slow" advTm="87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Brodogradnja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3. maj u Rijeci, Uljanik u Puli i splitski Brodosplit</a:t>
            </a:r>
          </a:p>
          <a:p>
            <a:r>
              <a:rPr lang="hr-HR" dirty="0" smtClean="0"/>
              <a:t>Najvažnija djelatnost u Primorskoj Hrvatskoj</a:t>
            </a:r>
          </a:p>
          <a:p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endParaRPr lang="hr-HR" dirty="0" smtClean="0"/>
          </a:p>
        </p:txBody>
      </p:sp>
      <p:pic>
        <p:nvPicPr>
          <p:cNvPr id="1032" name="Picture 8" descr="Slikovni rezultat za brodogradn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317" y="3080182"/>
            <a:ext cx="5355763" cy="301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267170"/>
      </p:ext>
    </p:extLst>
  </p:cSld>
  <p:clrMapOvr>
    <a:masterClrMapping/>
  </p:clrMapOvr>
  <p:transition spd="slow" advTm="3347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Kulturne baštine pod UNESCO-m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Eufrazijeva bazilika u Poreč, Povijesni grad Trogir, Stari grad Dubrovnik, Katedrala sv. Jakova u Šibeniku</a:t>
            </a:r>
            <a:endParaRPr lang="hr-HR" dirty="0"/>
          </a:p>
        </p:txBody>
      </p:sp>
      <p:sp>
        <p:nvSpPr>
          <p:cNvPr id="4" name="Strelica udesno 3">
            <a:hlinkClick r:id="rId2" action="ppaction://hlinksldjump"/>
          </p:cNvPr>
          <p:cNvSpPr/>
          <p:nvPr/>
        </p:nvSpPr>
        <p:spPr>
          <a:xfrm>
            <a:off x="8304414" y="297656"/>
            <a:ext cx="2809702" cy="14605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 descr="Slikovni rezultat za eufrazijeva bazilika s autorskim pravi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249" y="3151966"/>
            <a:ext cx="6702424" cy="284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270331"/>
      </p:ext>
    </p:extLst>
  </p:cSld>
  <p:clrMapOvr>
    <a:masterClrMapping/>
  </p:clrMapOvr>
  <p:transition spd="slow" advTm="5581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222</Words>
  <Application>Microsoft Office PowerPoint</Application>
  <PresentationFormat>Široki zaslon</PresentationFormat>
  <Paragraphs>46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Primorska Hrvatska</vt:lpstr>
      <vt:lpstr>Geografski položaj</vt:lpstr>
      <vt:lpstr>Jadransko more</vt:lpstr>
      <vt:lpstr>Djelatnosti </vt:lpstr>
      <vt:lpstr>Nacionalni parkovi</vt:lpstr>
      <vt:lpstr>Parkovi prirode</vt:lpstr>
      <vt:lpstr>Turizam</vt:lpstr>
      <vt:lpstr>Brodogradnja</vt:lpstr>
      <vt:lpstr>Kulturne baštine pod UNESCO-m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osmi razredi</dc:creator>
  <cp:lastModifiedBy>Windows korisnik</cp:lastModifiedBy>
  <cp:revision>46</cp:revision>
  <dcterms:created xsi:type="dcterms:W3CDTF">2018-03-12T14:38:03Z</dcterms:created>
  <dcterms:modified xsi:type="dcterms:W3CDTF">2018-03-26T13:44:31Z</dcterms:modified>
</cp:coreProperties>
</file>