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3" r:id="rId4"/>
    <p:sldId id="259" r:id="rId5"/>
    <p:sldId id="261" r:id="rId6"/>
    <p:sldId id="258" r:id="rId7"/>
    <p:sldId id="260" r:id="rId8"/>
    <p:sldId id="262" r:id="rId9"/>
    <p:sldId id="266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E48"/>
    <a:srgbClr val="F4F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D31D-2472-4959-AB02-5F05200BF596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D0D-2167-4DB9-AE74-A29E7FE9D159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97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D31D-2472-4959-AB02-5F05200BF596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D0D-2167-4DB9-AE74-A29E7FE9D1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672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D31D-2472-4959-AB02-5F05200BF596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D0D-2167-4DB9-AE74-A29E7FE9D1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0228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D31D-2472-4959-AB02-5F05200BF596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D0D-2167-4DB9-AE74-A29E7FE9D159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02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D31D-2472-4959-AB02-5F05200BF596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D0D-2167-4DB9-AE74-A29E7FE9D1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717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D31D-2472-4959-AB02-5F05200BF596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D0D-2167-4DB9-AE74-A29E7FE9D159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6498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D31D-2472-4959-AB02-5F05200BF596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D0D-2167-4DB9-AE74-A29E7FE9D1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5734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D31D-2472-4959-AB02-5F05200BF596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D0D-2167-4DB9-AE74-A29E7FE9D1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4266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D31D-2472-4959-AB02-5F05200BF596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D0D-2167-4DB9-AE74-A29E7FE9D1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121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D31D-2472-4959-AB02-5F05200BF596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D0D-2167-4DB9-AE74-A29E7FE9D1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4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D31D-2472-4959-AB02-5F05200BF596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D0D-2167-4DB9-AE74-A29E7FE9D1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872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D31D-2472-4959-AB02-5F05200BF596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D0D-2167-4DB9-AE74-A29E7FE9D1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647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D31D-2472-4959-AB02-5F05200BF596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D0D-2167-4DB9-AE74-A29E7FE9D1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969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D31D-2472-4959-AB02-5F05200BF596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D0D-2167-4DB9-AE74-A29E7FE9D1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440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D31D-2472-4959-AB02-5F05200BF596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D0D-2167-4DB9-AE74-A29E7FE9D1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778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D31D-2472-4959-AB02-5F05200BF596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D0D-2167-4DB9-AE74-A29E7FE9D1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118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D31D-2472-4959-AB02-5F05200BF596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D0D-2167-4DB9-AE74-A29E7FE9D1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344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41BD31D-2472-4959-AB02-5F05200BF596}" type="datetimeFigureOut">
              <a:rPr lang="hr-HR" smtClean="0"/>
              <a:t>28.5.2018.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0A4DD0D-2167-4DB9-AE74-A29E7FE9D1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1675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Amerike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Zanimljivosti o Amerikama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67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Kanadski </a:t>
            </a:r>
            <a:r>
              <a:rPr lang="hr-HR" dirty="0"/>
              <a:t>štit i visočja Južne Amerike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49383" y="685800"/>
            <a:ext cx="10764981" cy="3615267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hr-HR" dirty="0" smtClean="0">
                <a:solidFill>
                  <a:schemeClr val="bg1"/>
                </a:solidFill>
              </a:rPr>
              <a:t> nastanak Kanadskog štita i Hudsonovog zaljeva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- Kanadski štit – ledeno doba -&gt; prevrnuti štit -&gt; led se topi -&gt; voda ulazi u štit -&gt; na dnu Hudsonov zaljev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- Brazilsko i Gvajansko visočje = bogata rudama; drago i poludrago kamenje, boksit, željezo, </a:t>
            </a:r>
            <a:r>
              <a:rPr lang="hr-HR" dirty="0" smtClean="0">
                <a:solidFill>
                  <a:schemeClr val="bg1"/>
                </a:solidFill>
              </a:rPr>
              <a:t>zlato</a:t>
            </a:r>
          </a:p>
          <a:p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                                                                                    Kanadski štit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371" y="3437660"/>
            <a:ext cx="2381250" cy="2476500"/>
          </a:xfrm>
          <a:prstGeom prst="rect">
            <a:avLst/>
          </a:prstGeom>
        </p:spPr>
      </p:pic>
      <p:cxnSp>
        <p:nvCxnSpPr>
          <p:cNvPr id="6" name="Ravni poveznik sa strelicom 5"/>
          <p:cNvCxnSpPr/>
          <p:nvPr/>
        </p:nvCxnSpPr>
        <p:spPr>
          <a:xfrm>
            <a:off x="7805651" y="3649287"/>
            <a:ext cx="2443942" cy="315884"/>
          </a:xfrm>
          <a:prstGeom prst="straightConnector1">
            <a:avLst/>
          </a:prstGeom>
          <a:ln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94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Apalačko gorje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hr-HR" dirty="0" smtClean="0">
                <a:solidFill>
                  <a:schemeClr val="bg1"/>
                </a:solidFill>
              </a:rPr>
              <a:t> Apalačko gorje – staro gorje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hr-HR" dirty="0" smtClean="0">
                <a:solidFill>
                  <a:schemeClr val="bg1"/>
                </a:solidFill>
              </a:rPr>
              <a:t> smještaj Apalačkog gorja: 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- istok Sjeverne Amerike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- smjer pružanja jugozapad – sjeveroistok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hr-HR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gustoća naseljenosti: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- šumovito – rijetko naseljeno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- rude: kamen ugljen i željezo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85" y="1976954"/>
            <a:ext cx="4153939" cy="277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66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Kordiljeri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hr-HR" dirty="0" smtClean="0">
                <a:solidFill>
                  <a:schemeClr val="bg1"/>
                </a:solidFill>
              </a:rPr>
              <a:t> Kordiljeri – mlado ulančano gorje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hr-HR" dirty="0" smtClean="0">
                <a:solidFill>
                  <a:schemeClr val="bg1"/>
                </a:solidFill>
              </a:rPr>
              <a:t> smještaj – od Aljaske do Ognjene zemlje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chemeClr val="bg1"/>
                </a:solidFill>
              </a:rPr>
              <a:t>Sjeverna Amerika: Stjenjak (Rocky </a:t>
            </a:r>
            <a:r>
              <a:rPr lang="hr-HR" dirty="0" err="1" smtClean="0">
                <a:solidFill>
                  <a:schemeClr val="bg1"/>
                </a:solidFill>
              </a:rPr>
              <a:t>Mountain</a:t>
            </a:r>
            <a:r>
              <a:rPr lang="hr-HR" dirty="0" smtClean="0">
                <a:solidFill>
                  <a:schemeClr val="bg1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chemeClr val="bg1"/>
                </a:solidFill>
              </a:rPr>
              <a:t>Južna Amerika: Ande (Aconcagua)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 Mt. McKinley (Denali)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Ande + Stijenjak = Kordiljeri</a:t>
            </a:r>
            <a:endParaRPr lang="hr-HR" dirty="0" smtClean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121" y="2120163"/>
            <a:ext cx="4255367" cy="307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88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Vode </a:t>
            </a:r>
            <a:r>
              <a:rPr lang="hr-HR" dirty="0" smtClean="0"/>
              <a:t>Amerike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hr-HR" dirty="0" smtClean="0">
                <a:solidFill>
                  <a:schemeClr val="bg1"/>
                </a:solidFill>
              </a:rPr>
              <a:t> velika jezera u Sjevernoj Americi: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 - Superior, Michigan, Huron, Erie, Ontario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rijeka St. Lawrence i velike rijeke – važan plovni put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rijeke Sjeverne Amerike: 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- Mississippi, Missouri, St. Lawrence, Colorado…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rijeke Južne Amerike: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- Orinoco, Amazona, Parana…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50" y="2834639"/>
            <a:ext cx="3666719" cy="244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97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Klima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- pružanje u smjeru sjever-jug kroz četiri toplinska pojasa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tipovi klima: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- Sjeverna Amerika: 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 _  snježno-šumske klime</a:t>
            </a:r>
          </a:p>
          <a:p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_  umjerene klime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 - Južna Amerika: </a:t>
            </a:r>
          </a:p>
          <a:p>
            <a:r>
              <a:rPr lang="hr-HR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_  tropske klime</a:t>
            </a:r>
          </a:p>
          <a:p>
            <a:r>
              <a:rPr lang="hr-HR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_  umjerene klime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38" y="1566256"/>
            <a:ext cx="3149138" cy="393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06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Tropska Amerika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Amazonija – tropske kišne šume ( prašume ) – SELVA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život na katovima; svakodnevne kiše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- sjeverno i južno od polutka: 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- savane: Campo (portugalski) , Llano (španjolski) 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pustinje oko obratnica: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- Atacama, </a:t>
            </a:r>
            <a:r>
              <a:rPr lang="hr-HR" dirty="0">
                <a:solidFill>
                  <a:schemeClr val="bg1"/>
                </a:solidFill>
                <a:sym typeface="Wingdings" panose="05000000000000000000" pitchFamily="2" charset="2"/>
              </a:rPr>
              <a:t>S</a:t>
            </a:r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onora, pol. California – polupustinje i stepska klima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60" y="4015608"/>
            <a:ext cx="2539230" cy="16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94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Pojave i biljni svijet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4212" y="685800"/>
            <a:ext cx="10612784" cy="3615267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pojave: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-&gt; uragan (hariken)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- tropski ciklon – u tropskom podneblju Atlantika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-&gt; tornado – vrtložni vjetar razorne snage,  nastaje iznad kontinenata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biljni svijet: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- pampa – stepa u Južnoj Americi 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- prerija – stepa u Sjevernoj Americi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utjecaj reljefa – Kordiljeri priječe prodor vlažnog zraka u unutrašnjost koja je vrlo suha (stepska i pustinjska klima)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88" y="3875503"/>
            <a:ext cx="2738524" cy="192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56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Hladni sjever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hladni sjever: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  klima i biljna zajednica: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- vlažna snježno-šumska klima – tajge; crnogorične šume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- nema je na prostoru Južne Amerike zbog nedostatka kopna</a:t>
            </a:r>
          </a:p>
          <a:p>
            <a:r>
              <a:rPr lang="hr-HR" dirty="0">
                <a:solidFill>
                  <a:schemeClr val="bg1"/>
                </a:solidFill>
              </a:rPr>
              <a:t>_</a:t>
            </a:r>
            <a:r>
              <a:rPr lang="hr-HR" dirty="0" smtClean="0">
                <a:solidFill>
                  <a:schemeClr val="bg1"/>
                </a:solidFill>
              </a:rPr>
              <a:t> polarne klime na krajnjem sjeveru: 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  - klima tundre (vječni mraz)  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193" y="3196124"/>
            <a:ext cx="3318977" cy="220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41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Naseljenost Stanovništva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4212" y="685800"/>
            <a:ext cx="10787352" cy="3615267"/>
          </a:xfrm>
        </p:spPr>
        <p:txBody>
          <a:bodyPr/>
          <a:lstStyle/>
          <a:p>
            <a:endParaRPr lang="hr-HR" dirty="0" smtClean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109930"/>
              </p:ext>
            </p:extLst>
          </p:nvPr>
        </p:nvGraphicFramePr>
        <p:xfrm>
          <a:off x="615142" y="615142"/>
          <a:ext cx="10607040" cy="3953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3520">
                  <a:extLst>
                    <a:ext uri="{9D8B030D-6E8A-4147-A177-3AD203B41FA5}">
                      <a16:colId xmlns:a16="http://schemas.microsoft.com/office/drawing/2014/main" val="1417356058"/>
                    </a:ext>
                  </a:extLst>
                </a:gridCol>
                <a:gridCol w="5303520">
                  <a:extLst>
                    <a:ext uri="{9D8B030D-6E8A-4147-A177-3AD203B41FA5}">
                      <a16:colId xmlns:a16="http://schemas.microsoft.com/office/drawing/2014/main" val="1048615971"/>
                    </a:ext>
                  </a:extLst>
                </a:gridCol>
              </a:tblGrid>
              <a:tr h="835906">
                <a:tc>
                  <a:txBody>
                    <a:bodyPr/>
                    <a:lstStyle/>
                    <a:p>
                      <a:r>
                        <a:rPr lang="hr-HR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hr-HR" dirty="0" smtClean="0"/>
                        <a:t>gusto naseljeni dijelovi Amerike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hr-HR" dirty="0" smtClean="0"/>
                        <a:t>Slabo naseljeni</a:t>
                      </a:r>
                      <a:r>
                        <a:rPr lang="hr-HR" baseline="0" dirty="0" smtClean="0"/>
                        <a:t> dijelovi Amerike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166065"/>
                  </a:ext>
                </a:extLst>
              </a:tr>
              <a:tr h="65172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- velika jezera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- hladni sjever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077786"/>
                  </a:ext>
                </a:extLst>
              </a:tr>
              <a:tr h="65172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- Atlantsko primorje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- pustinje 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28957"/>
                  </a:ext>
                </a:extLst>
              </a:tr>
              <a:tr h="510829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- Tihooceansko primorje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- suhe unutrašnje</a:t>
                      </a:r>
                      <a:r>
                        <a:rPr lang="hr-HR" baseline="0" dirty="0" smtClean="0"/>
                        <a:t> ravnice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217815"/>
                  </a:ext>
                </a:extLst>
              </a:tr>
              <a:tr h="65172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-</a:t>
                      </a:r>
                      <a:r>
                        <a:rPr lang="hr-HR" baseline="0" dirty="0" smtClean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r-HR" dirty="0" smtClean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Antili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554144"/>
                  </a:ext>
                </a:extLst>
              </a:tr>
              <a:tr h="65172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- Meksička visoravan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516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403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Gospodarstvo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4212" y="399011"/>
            <a:ext cx="8534400" cy="4222865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Američka poljoprivreda: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&gt; Angloamerika: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- jedan od najvećih proizvođača mnogih poljoprivrednih proizvoda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- šumarstvo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&gt; Latinska Amerika: 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- veći udio poljoprivrednog stanovništva, manja produktivnost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- tržišna proizvodnja  veleposjedi, plantaže 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-  govedarstvo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769" y="3729973"/>
            <a:ext cx="3390900" cy="190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2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kazalo</a:t>
            </a:r>
            <a:endParaRPr lang="hr-HR" dirty="0"/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627897"/>
              </p:ext>
            </p:extLst>
          </p:nvPr>
        </p:nvGraphicFramePr>
        <p:xfrm>
          <a:off x="684211" y="257700"/>
          <a:ext cx="1028858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294">
                  <a:extLst>
                    <a:ext uri="{9D8B030D-6E8A-4147-A177-3AD203B41FA5}">
                      <a16:colId xmlns:a16="http://schemas.microsoft.com/office/drawing/2014/main" val="1799491263"/>
                    </a:ext>
                  </a:extLst>
                </a:gridCol>
                <a:gridCol w="5144294">
                  <a:extLst>
                    <a:ext uri="{9D8B030D-6E8A-4147-A177-3AD203B41FA5}">
                      <a16:colId xmlns:a16="http://schemas.microsoft.com/office/drawing/2014/main" val="3061931378"/>
                    </a:ext>
                  </a:extLst>
                </a:gridCol>
              </a:tblGrid>
              <a:tr h="373380">
                <a:tc>
                  <a:txBody>
                    <a:bodyPr/>
                    <a:lstStyle/>
                    <a:p>
                      <a:r>
                        <a:rPr lang="hr-HR" dirty="0" smtClean="0"/>
                        <a:t>Prvi stupac kazala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Drugi stupac kazala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732805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hr-HR" dirty="0" smtClean="0"/>
                        <a:t>1. Karta Sjeverne i Južne Amerike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12. Klima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70263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hr-HR" baseline="0" dirty="0" smtClean="0"/>
                        <a:t>2. </a:t>
                      </a:r>
                      <a:r>
                        <a:rPr lang="hr-HR" dirty="0" smtClean="0"/>
                        <a:t>Otkriće Amerike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13. Tropska Amerika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583570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hr-HR" dirty="0" smtClean="0"/>
                        <a:t>3. Prijašnji stanovnici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14. Pojave i biljni svijet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84939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hr-HR" dirty="0" smtClean="0"/>
                        <a:t>4. Amerike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15. Hladni sjever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824481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hr-HR" dirty="0" smtClean="0"/>
                        <a:t>5.</a:t>
                      </a:r>
                      <a:r>
                        <a:rPr lang="hr-HR" baseline="0" dirty="0" smtClean="0"/>
                        <a:t> </a:t>
                      </a:r>
                      <a:r>
                        <a:rPr lang="hr-HR" dirty="0" smtClean="0"/>
                        <a:t>Podjela Amerika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16. Naseljenost stanovništva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621403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hr-HR" dirty="0" smtClean="0"/>
                        <a:t>6. Reljef Amerike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17. Gospodarstvo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577119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hr-HR" dirty="0" smtClean="0"/>
                        <a:t>7. Ravnice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18. Gospodarstvo; poljoprivreda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813606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hr-HR" dirty="0" smtClean="0"/>
                        <a:t>8. Kanadski štit i visočja Južne Amerike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19. Razvijenost država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63683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hr-HR" dirty="0" smtClean="0"/>
                        <a:t>9. Apalačko gorje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20. Najveći</a:t>
                      </a:r>
                      <a:r>
                        <a:rPr lang="hr-HR" baseline="0" dirty="0" smtClean="0"/>
                        <a:t> gradovi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185380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hr-HR" dirty="0" smtClean="0"/>
                        <a:t>10. Kordiljeri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21. Predsjednik SAD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466934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hr-HR" dirty="0" smtClean="0"/>
                        <a:t>11.</a:t>
                      </a:r>
                      <a:r>
                        <a:rPr lang="hr-HR" baseline="0" dirty="0" smtClean="0"/>
                        <a:t> </a:t>
                      </a:r>
                      <a:r>
                        <a:rPr lang="hr-HR" dirty="0" smtClean="0"/>
                        <a:t>Vode Amerike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22. Kraj!!!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526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757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Gospodarstvo; poljoprivreda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302071"/>
              </p:ext>
            </p:extLst>
          </p:nvPr>
        </p:nvGraphicFramePr>
        <p:xfrm>
          <a:off x="1296785" y="764773"/>
          <a:ext cx="8370918" cy="3441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5459">
                  <a:extLst>
                    <a:ext uri="{9D8B030D-6E8A-4147-A177-3AD203B41FA5}">
                      <a16:colId xmlns:a16="http://schemas.microsoft.com/office/drawing/2014/main" val="3235610501"/>
                    </a:ext>
                  </a:extLst>
                </a:gridCol>
                <a:gridCol w="4185459">
                  <a:extLst>
                    <a:ext uri="{9D8B030D-6E8A-4147-A177-3AD203B41FA5}">
                      <a16:colId xmlns:a16="http://schemas.microsoft.com/office/drawing/2014/main" val="2175726004"/>
                    </a:ext>
                  </a:extLst>
                </a:gridCol>
              </a:tblGrid>
              <a:tr h="468593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  Angloamerika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hr-HR" dirty="0" smtClean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 Latinska Amerika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597716653"/>
                  </a:ext>
                </a:extLst>
              </a:tr>
              <a:tr h="495479">
                <a:tc>
                  <a:txBody>
                    <a:bodyPr/>
                    <a:lstStyle/>
                    <a:p>
                      <a:r>
                        <a:rPr lang="hr-HR" dirty="0" smtClean="0"/>
                        <a:t> žitarice </a:t>
                      </a:r>
                      <a:endParaRPr lang="hr-HR" dirty="0"/>
                    </a:p>
                  </a:txBody>
                  <a:tcPr>
                    <a:solidFill>
                      <a:srgbClr val="EDFE4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kava</a:t>
                      </a:r>
                      <a:endParaRPr lang="hr-HR" dirty="0"/>
                    </a:p>
                  </a:txBody>
                  <a:tcPr>
                    <a:solidFill>
                      <a:srgbClr val="F4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849627"/>
                  </a:ext>
                </a:extLst>
              </a:tr>
              <a:tr h="495479">
                <a:tc>
                  <a:txBody>
                    <a:bodyPr/>
                    <a:lstStyle/>
                    <a:p>
                      <a:r>
                        <a:rPr lang="hr-HR" dirty="0" smtClean="0"/>
                        <a:t> soja</a:t>
                      </a:r>
                      <a:endParaRPr lang="hr-HR" dirty="0"/>
                    </a:p>
                  </a:txBody>
                  <a:tcPr>
                    <a:solidFill>
                      <a:srgbClr val="F4FE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banane</a:t>
                      </a:r>
                      <a:endParaRPr lang="hr-HR" dirty="0"/>
                    </a:p>
                  </a:txBody>
                  <a:tcPr>
                    <a:solidFill>
                      <a:srgbClr val="EDFE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59187"/>
                  </a:ext>
                </a:extLst>
              </a:tr>
              <a:tr h="495479">
                <a:tc>
                  <a:txBody>
                    <a:bodyPr/>
                    <a:lstStyle/>
                    <a:p>
                      <a:r>
                        <a:rPr lang="hr-HR" dirty="0" smtClean="0"/>
                        <a:t> uljarice</a:t>
                      </a:r>
                      <a:endParaRPr lang="hr-HR" dirty="0"/>
                    </a:p>
                  </a:txBody>
                  <a:tcPr>
                    <a:solidFill>
                      <a:srgbClr val="EDFE4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ananas</a:t>
                      </a:r>
                      <a:endParaRPr lang="hr-HR" dirty="0"/>
                    </a:p>
                  </a:txBody>
                  <a:tcPr>
                    <a:solidFill>
                      <a:srgbClr val="F4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679231"/>
                  </a:ext>
                </a:extLst>
              </a:tr>
              <a:tr h="495479">
                <a:tc>
                  <a:txBody>
                    <a:bodyPr/>
                    <a:lstStyle/>
                    <a:p>
                      <a:r>
                        <a:rPr lang="hr-HR" dirty="0" smtClean="0"/>
                        <a:t> </a:t>
                      </a:r>
                      <a:endParaRPr lang="hr-HR" dirty="0"/>
                    </a:p>
                  </a:txBody>
                  <a:tcPr>
                    <a:solidFill>
                      <a:srgbClr val="F4FE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duhan</a:t>
                      </a:r>
                      <a:endParaRPr lang="hr-HR" dirty="0"/>
                    </a:p>
                  </a:txBody>
                  <a:tcPr>
                    <a:solidFill>
                      <a:srgbClr val="EDFE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272884"/>
                  </a:ext>
                </a:extLst>
              </a:tr>
              <a:tr h="495479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EDFE4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šećerna trska</a:t>
                      </a:r>
                      <a:endParaRPr lang="hr-HR" dirty="0"/>
                    </a:p>
                  </a:txBody>
                  <a:tcPr>
                    <a:solidFill>
                      <a:srgbClr val="F4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90441"/>
                  </a:ext>
                </a:extLst>
              </a:tr>
              <a:tr h="495479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F4FE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žitarice</a:t>
                      </a:r>
                      <a:endParaRPr lang="hr-HR" dirty="0"/>
                    </a:p>
                  </a:txBody>
                  <a:tcPr>
                    <a:solidFill>
                      <a:srgbClr val="EDFE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05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923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Razvijenost država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4211" y="685800"/>
            <a:ext cx="10388342" cy="3615267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razvijene države: SAD, Kanada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srednje razvijene države: Meksiko, Čile, Argentina, Brazil, Panama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slabo razvijene države: Haiti, Nikaragva, Honduras, Gvajana, Bolivija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&gt; prirodna bogatstva velika, ali neravnomjerno raspoređena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- rude, vodna snaga, plodno tlo  SAD, Brazil, Kanada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- izvoznici nafte  Meksiko, Venezuela, Kanada, Argentina, Kolumbija, Ekvador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- industrijski razvijene  SAD, Kanada, Meksiko, Brazil, Argentina 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68" y="4056610"/>
            <a:ext cx="3691232" cy="251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0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Najveći gradovi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268769"/>
              </p:ext>
            </p:extLst>
          </p:nvPr>
        </p:nvGraphicFramePr>
        <p:xfrm>
          <a:off x="684213" y="685800"/>
          <a:ext cx="9590318" cy="380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5159">
                  <a:extLst>
                    <a:ext uri="{9D8B030D-6E8A-4147-A177-3AD203B41FA5}">
                      <a16:colId xmlns:a16="http://schemas.microsoft.com/office/drawing/2014/main" val="1624692191"/>
                    </a:ext>
                  </a:extLst>
                </a:gridCol>
                <a:gridCol w="4795159">
                  <a:extLst>
                    <a:ext uri="{9D8B030D-6E8A-4147-A177-3AD203B41FA5}">
                      <a16:colId xmlns:a16="http://schemas.microsoft.com/office/drawing/2014/main" val="1423350646"/>
                    </a:ext>
                  </a:extLst>
                </a:gridCol>
              </a:tblGrid>
              <a:tr h="422392">
                <a:tc>
                  <a:txBody>
                    <a:bodyPr/>
                    <a:lstStyle/>
                    <a:p>
                      <a:r>
                        <a:rPr lang="hr-HR" dirty="0" smtClean="0">
                          <a:sym typeface="Wingdings" panose="05000000000000000000" pitchFamily="2" charset="2"/>
                        </a:rPr>
                        <a:t> Najveći gradovi Sjeverne Amerike</a:t>
                      </a:r>
                      <a:endParaRPr lang="hr-HR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hr-HR" dirty="0" smtClean="0">
                          <a:sym typeface="Wingdings" panose="05000000000000000000" pitchFamily="2" charset="2"/>
                        </a:rPr>
                        <a:t>Najveći gradovi Južne</a:t>
                      </a:r>
                      <a:r>
                        <a:rPr lang="hr-HR" baseline="0" dirty="0" smtClean="0">
                          <a:sym typeface="Wingdings" panose="05000000000000000000" pitchFamily="2" charset="2"/>
                        </a:rPr>
                        <a:t> Amerike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560193444"/>
                  </a:ext>
                </a:extLst>
              </a:tr>
              <a:tr h="422392">
                <a:tc>
                  <a:txBody>
                    <a:bodyPr/>
                    <a:lstStyle/>
                    <a:p>
                      <a:r>
                        <a:rPr lang="hr-HR" dirty="0" smtClean="0"/>
                        <a:t> San Francisco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Sao Paulo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161831"/>
                  </a:ext>
                </a:extLst>
              </a:tr>
              <a:tr h="422392">
                <a:tc>
                  <a:txBody>
                    <a:bodyPr/>
                    <a:lstStyle/>
                    <a:p>
                      <a:r>
                        <a:rPr lang="hr-HR" dirty="0" smtClean="0"/>
                        <a:t> Los Angeles</a:t>
                      </a:r>
                      <a:endParaRPr lang="hr-HR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Buenos Aires</a:t>
                      </a:r>
                      <a:endParaRPr lang="hr-HR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968710"/>
                  </a:ext>
                </a:extLst>
              </a:tr>
              <a:tr h="422392">
                <a:tc>
                  <a:txBody>
                    <a:bodyPr/>
                    <a:lstStyle/>
                    <a:p>
                      <a:r>
                        <a:rPr lang="hr-HR" dirty="0" smtClean="0"/>
                        <a:t> Toronto </a:t>
                      </a:r>
                      <a:endParaRPr lang="hr-HR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Rio de Janeiro</a:t>
                      </a:r>
                      <a:endParaRPr lang="hr-HR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18778"/>
                  </a:ext>
                </a:extLst>
              </a:tr>
              <a:tr h="422392">
                <a:tc>
                  <a:txBody>
                    <a:bodyPr/>
                    <a:lstStyle/>
                    <a:p>
                      <a:r>
                        <a:rPr lang="hr-HR" dirty="0" smtClean="0"/>
                        <a:t> Chicago</a:t>
                      </a:r>
                      <a:r>
                        <a:rPr lang="hr-HR" baseline="0" dirty="0" smtClean="0"/>
                        <a:t> </a:t>
                      </a:r>
                      <a:endParaRPr lang="hr-HR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09707"/>
                  </a:ext>
                </a:extLst>
              </a:tr>
              <a:tr h="422392">
                <a:tc>
                  <a:txBody>
                    <a:bodyPr/>
                    <a:lstStyle/>
                    <a:p>
                      <a:r>
                        <a:rPr lang="hr-HR" dirty="0" smtClean="0"/>
                        <a:t> Boston</a:t>
                      </a:r>
                      <a:r>
                        <a:rPr lang="hr-HR" baseline="0" dirty="0" smtClean="0"/>
                        <a:t> </a:t>
                      </a:r>
                      <a:endParaRPr lang="hr-HR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981915"/>
                  </a:ext>
                </a:extLst>
              </a:tr>
              <a:tr h="422392">
                <a:tc>
                  <a:txBody>
                    <a:bodyPr/>
                    <a:lstStyle/>
                    <a:p>
                      <a:r>
                        <a:rPr lang="hr-HR" dirty="0" smtClean="0"/>
                        <a:t> New</a:t>
                      </a:r>
                      <a:r>
                        <a:rPr lang="hr-HR" baseline="0" dirty="0" smtClean="0"/>
                        <a:t> York</a:t>
                      </a:r>
                      <a:r>
                        <a:rPr lang="hr-HR" dirty="0" smtClean="0"/>
                        <a:t> </a:t>
                      </a:r>
                      <a:endParaRPr lang="hr-HR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536299"/>
                  </a:ext>
                </a:extLst>
              </a:tr>
              <a:tr h="422392">
                <a:tc>
                  <a:txBody>
                    <a:bodyPr/>
                    <a:lstStyle/>
                    <a:p>
                      <a:r>
                        <a:rPr lang="hr-HR" dirty="0" smtClean="0"/>
                        <a:t> Philadelphia</a:t>
                      </a:r>
                      <a:endParaRPr lang="hr-HR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484880"/>
                  </a:ext>
                </a:extLst>
              </a:tr>
              <a:tr h="422392">
                <a:tc>
                  <a:txBody>
                    <a:bodyPr/>
                    <a:lstStyle/>
                    <a:p>
                      <a:r>
                        <a:rPr lang="hr-HR" dirty="0" smtClean="0"/>
                        <a:t> Washington</a:t>
                      </a:r>
                      <a:endParaRPr lang="hr-HR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455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266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2" y="4487331"/>
            <a:ext cx="8534400" cy="1507067"/>
          </a:xfrm>
        </p:spPr>
        <p:txBody>
          <a:bodyPr/>
          <a:lstStyle/>
          <a:p>
            <a:r>
              <a:rPr lang="hr-HR" dirty="0" smtClean="0"/>
              <a:t>Predsjednik sad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prijašnji predsjednici: </a:t>
            </a:r>
          </a:p>
          <a:p>
            <a:r>
              <a:rPr lang="hr-HR" dirty="0">
                <a:solidFill>
                  <a:schemeClr val="bg1"/>
                </a:solidFill>
                <a:sym typeface="Wingdings" panose="05000000000000000000" pitchFamily="2" charset="2"/>
              </a:rPr>
              <a:t>-	</a:t>
            </a:r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1.George </a:t>
            </a:r>
            <a:r>
              <a:rPr lang="hr-HR" dirty="0">
                <a:solidFill>
                  <a:schemeClr val="bg1"/>
                </a:solidFill>
                <a:sym typeface="Wingdings" panose="05000000000000000000" pitchFamily="2" charset="2"/>
              </a:rPr>
              <a:t>Washington	</a:t>
            </a:r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,</a:t>
            </a:r>
            <a:r>
              <a:rPr lang="hr-HR" dirty="0">
                <a:solidFill>
                  <a:schemeClr val="bg1"/>
                </a:solidFill>
                <a:sym typeface="Wingdings" panose="05000000000000000000" pitchFamily="2" charset="2"/>
              </a:rPr>
              <a:t>2. John Adams ,3. Thomas </a:t>
            </a:r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Jefferson ,…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- Donald Trump – 45. predsjednik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hr-HR" dirty="0" smtClean="0">
                <a:solidFill>
                  <a:schemeClr val="bg1"/>
                </a:solidFill>
              </a:rPr>
              <a:t> današnji predsjednik SAD: Donald John Trump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- rođen: </a:t>
            </a:r>
            <a:r>
              <a:rPr lang="hr-HR" dirty="0">
                <a:solidFill>
                  <a:schemeClr val="bg1"/>
                </a:solidFill>
              </a:rPr>
              <a:t>New York </a:t>
            </a:r>
            <a:r>
              <a:rPr lang="hr-HR" dirty="0" smtClean="0">
                <a:solidFill>
                  <a:schemeClr val="bg1"/>
                </a:solidFill>
              </a:rPr>
              <a:t>14.6.1946.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788" y="3001509"/>
            <a:ext cx="1679517" cy="223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26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Kraj!!!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dirty="0" smtClean="0">
                <a:solidFill>
                  <a:schemeClr val="bg1"/>
                </a:solidFill>
              </a:rPr>
              <a:t>Hvala na pažnji!!!</a:t>
            </a:r>
            <a:endParaRPr lang="hr-HR" sz="4400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58" y="3223144"/>
            <a:ext cx="2342111" cy="234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Karta sjeverne i </a:t>
            </a:r>
            <a:r>
              <a:rPr lang="hr-HR" smtClean="0"/>
              <a:t>južne Amerike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51" y="212222"/>
            <a:ext cx="7866014" cy="4686833"/>
          </a:xfrm>
        </p:spPr>
      </p:pic>
    </p:spTree>
    <p:extLst>
      <p:ext uri="{BB962C8B-B14F-4D97-AF65-F5344CB8AC3E}">
        <p14:creationId xmlns:p14="http://schemas.microsoft.com/office/powerpoint/2010/main" val="3521714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Otkriće Amerika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- otkrivena: 1492.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- otkrio: Cristofer Columbo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- dobio ime:  Amerigo Vespucci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- dva kontinenta: Sjeverna i Južna Amerika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  - kako je otkrivena: 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- Columbo nakon dva mjeseca s posadom dolazi do kopna tj. Do Karipskog otočja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- to naziva San Salvador ( Sveti Spasitelj ) 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- Columbo je imao nekoliko putovanja u Ameriku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32" y="299258"/>
            <a:ext cx="3158655" cy="210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75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Prijašnji stanovnici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4211" y="685800"/>
            <a:ext cx="9407439" cy="4077393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hr-HR" dirty="0" smtClean="0">
                <a:solidFill>
                  <a:schemeClr val="bg1"/>
                </a:solidFill>
              </a:rPr>
              <a:t>prije dolaska Europljana- Indijanci, Maje, Asteci, Inuiti, Aleuti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hr-HR" dirty="0" smtClean="0">
                <a:solidFill>
                  <a:schemeClr val="bg1"/>
                </a:solidFill>
              </a:rPr>
              <a:t> dolazak Europljana:</a:t>
            </a:r>
          </a:p>
          <a:p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 - uništeni hramovi i građevine domorodaca</a:t>
            </a:r>
          </a:p>
          <a:p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 - progon domorodaca u rezervate</a:t>
            </a:r>
          </a:p>
          <a:p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 - robovlasništvo</a:t>
            </a:r>
          </a:p>
          <a:p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hr-HR" dirty="0" smtClean="0">
                <a:solidFill>
                  <a:schemeClr val="bg1"/>
                </a:solidFill>
              </a:rPr>
              <a:t> Europa – Americi: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  - zarazne bolesti (boginje, vodene kozice</a:t>
            </a:r>
            <a:r>
              <a:rPr lang="hr-HR" dirty="0" smtClean="0">
                <a:solidFill>
                  <a:schemeClr val="bg1"/>
                </a:solidFill>
              </a:rPr>
              <a:t>),konji ,govedo ,ovce ,pšenica</a:t>
            </a:r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hr-HR" dirty="0" smtClean="0">
                <a:solidFill>
                  <a:schemeClr val="bg1"/>
                </a:solidFill>
              </a:rPr>
              <a:t> Amerika – Europi</a:t>
            </a:r>
          </a:p>
          <a:p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 - </a:t>
            </a:r>
            <a:r>
              <a:rPr lang="hr-HR" dirty="0" smtClean="0">
                <a:solidFill>
                  <a:schemeClr val="bg1"/>
                </a:solidFill>
              </a:rPr>
              <a:t>krumpir ,kakaovac ,kukuruz ,puran ,duhan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  - nasilno pokrštavanje; trgovina robljem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190" y="1105593"/>
            <a:ext cx="2436897" cy="187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29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Amerike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sym typeface="Wingdings" panose="05000000000000000000" pitchFamily="2" charset="2"/>
              </a:rPr>
              <a:t></a:t>
            </a:r>
            <a:r>
              <a:rPr lang="hr-HR" sz="3200" dirty="0" smtClean="0"/>
              <a:t> </a:t>
            </a:r>
            <a:r>
              <a:rPr lang="hr-HR" sz="32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kontinenti</a:t>
            </a:r>
            <a:r>
              <a:rPr lang="hr-HR" sz="3200" dirty="0" smtClean="0"/>
              <a:t>: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- Sjeverna </a:t>
            </a:r>
            <a:r>
              <a:rPr lang="hr-HR" dirty="0" smtClean="0">
                <a:solidFill>
                  <a:schemeClr val="bg1"/>
                </a:solidFill>
              </a:rPr>
              <a:t>Amerika                    Sjeverna</a:t>
            </a:r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- Južna </a:t>
            </a:r>
            <a:r>
              <a:rPr lang="hr-HR" dirty="0" smtClean="0">
                <a:solidFill>
                  <a:schemeClr val="bg1"/>
                </a:solidFill>
              </a:rPr>
              <a:t>Amerika                         </a:t>
            </a:r>
            <a:r>
              <a:rPr lang="hr-HR" dirty="0" smtClean="0">
                <a:solidFill>
                  <a:schemeClr val="bg1"/>
                </a:solidFill>
              </a:rPr>
              <a:t>Amerika</a:t>
            </a:r>
            <a:endParaRPr lang="hr-HR" dirty="0" smtClean="0">
              <a:solidFill>
                <a:schemeClr val="bg1"/>
              </a:solidFill>
            </a:endParaRPr>
          </a:p>
          <a:p>
            <a:r>
              <a:rPr lang="hr-HR" sz="3200" dirty="0" smtClean="0">
                <a:sym typeface="Wingdings" panose="05000000000000000000" pitchFamily="2" charset="2"/>
              </a:rPr>
              <a:t></a:t>
            </a:r>
            <a:r>
              <a:rPr lang="hr-HR" sz="3200" dirty="0" smtClean="0"/>
              <a:t> </a:t>
            </a:r>
            <a:r>
              <a:rPr lang="hr-HR" sz="32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postoje</a:t>
            </a:r>
            <a:r>
              <a:rPr lang="hr-HR" sz="3200" dirty="0" smtClean="0"/>
              <a:t>: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- Sjeverna Amerika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- Južna </a:t>
            </a:r>
            <a:r>
              <a:rPr lang="hr-HR" dirty="0" smtClean="0">
                <a:solidFill>
                  <a:schemeClr val="bg1"/>
                </a:solidFill>
              </a:rPr>
              <a:t>Amerika                        Južna</a:t>
            </a:r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- </a:t>
            </a:r>
            <a:r>
              <a:rPr lang="hr-HR" dirty="0" smtClean="0">
                <a:solidFill>
                  <a:schemeClr val="bg1"/>
                </a:solidFill>
              </a:rPr>
              <a:t>Srednja </a:t>
            </a:r>
            <a:r>
              <a:rPr lang="hr-HR" dirty="0" smtClean="0">
                <a:solidFill>
                  <a:schemeClr val="bg1"/>
                </a:solidFill>
              </a:rPr>
              <a:t>Amerika</a:t>
            </a:r>
            <a:r>
              <a:rPr lang="hr-HR" dirty="0" smtClean="0">
                <a:solidFill>
                  <a:schemeClr val="bg1"/>
                </a:solidFill>
              </a:rPr>
              <a:t>                   </a:t>
            </a:r>
            <a:r>
              <a:rPr lang="hr-HR" dirty="0" smtClean="0">
                <a:solidFill>
                  <a:schemeClr val="bg1"/>
                </a:solidFill>
              </a:rPr>
              <a:t>Amerika</a:t>
            </a:r>
            <a:endParaRPr lang="hr-HR" dirty="0" smtClean="0">
              <a:solidFill>
                <a:schemeClr val="bg1"/>
              </a:solidFill>
            </a:endParaRPr>
          </a:p>
          <a:p>
            <a:endParaRPr lang="hr-HR" dirty="0" smtClean="0">
              <a:solidFill>
                <a:schemeClr val="bg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42" y="1770647"/>
            <a:ext cx="2381250" cy="2381250"/>
          </a:xfrm>
          <a:prstGeom prst="rect">
            <a:avLst/>
          </a:prstGeom>
        </p:spPr>
      </p:pic>
      <p:cxnSp>
        <p:nvCxnSpPr>
          <p:cNvPr id="7" name="Ravni poveznik sa strelicom 6"/>
          <p:cNvCxnSpPr/>
          <p:nvPr/>
        </p:nvCxnSpPr>
        <p:spPr>
          <a:xfrm>
            <a:off x="5926975" y="1621477"/>
            <a:ext cx="914400" cy="390203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/>
          <p:cNvCxnSpPr/>
          <p:nvPr/>
        </p:nvCxnSpPr>
        <p:spPr>
          <a:xfrm>
            <a:off x="5710844" y="3557847"/>
            <a:ext cx="1878676" cy="16626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419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Podjela Amerika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4211" y="685800"/>
            <a:ext cx="10928669" cy="3615267"/>
          </a:xfrm>
        </p:spPr>
        <p:txBody>
          <a:bodyPr/>
          <a:lstStyle/>
          <a:p>
            <a:pPr>
              <a:buFontTx/>
              <a:buChar char="-"/>
            </a:pPr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hr-HR" dirty="0" smtClean="0">
                <a:solidFill>
                  <a:schemeClr val="bg1"/>
                </a:solidFill>
              </a:rPr>
              <a:t> Amerike se dijele</a:t>
            </a:r>
            <a:r>
              <a:rPr lang="hr-HR" dirty="0" smtClean="0">
                <a:solidFill>
                  <a:schemeClr val="bg1"/>
                </a:solidFill>
              </a:rPr>
              <a:t>:                                             Latinska Amerika</a:t>
            </a:r>
            <a:endParaRPr lang="hr-HR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hr-HR" dirty="0" smtClean="0">
                <a:solidFill>
                  <a:schemeClr val="bg1"/>
                </a:solidFill>
              </a:rPr>
              <a:t> - Angloamerika = Kanada + SAD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chemeClr val="bg1"/>
                </a:solidFill>
              </a:rPr>
              <a:t> - Latinska Amerika = Srednja Amerika + Južna Amerika</a:t>
            </a:r>
          </a:p>
          <a:p>
            <a:pPr>
              <a:buFontTx/>
              <a:buChar char="-"/>
            </a:pP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hr-HR" dirty="0" smtClean="0">
                <a:solidFill>
                  <a:schemeClr val="bg1"/>
                </a:solidFill>
              </a:rPr>
              <a:t> granica između Sjeverne i Južne Amerike – Panamski kanal</a:t>
            </a:r>
          </a:p>
          <a:p>
            <a:pPr>
              <a:buFontTx/>
              <a:buChar char="-"/>
            </a:pP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hr-HR" dirty="0" smtClean="0">
                <a:solidFill>
                  <a:schemeClr val="bg1"/>
                </a:solidFill>
              </a:rPr>
              <a:t> granica između Sjeverne i Srednje Amerike – granica Meksika i SAD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  </a:t>
            </a:r>
            <a:r>
              <a:rPr lang="hr-HR" dirty="0" smtClean="0">
                <a:solidFill>
                  <a:schemeClr val="bg1"/>
                </a:solidFill>
              </a:rPr>
              <a:t>granica između Srednje i Južne Amerike – granica Kolumbije i </a:t>
            </a:r>
            <a:r>
              <a:rPr lang="hr-HR" dirty="0" smtClean="0">
                <a:solidFill>
                  <a:schemeClr val="bg1"/>
                </a:solidFill>
              </a:rPr>
              <a:t>Paname</a:t>
            </a:r>
          </a:p>
          <a:p>
            <a:pPr>
              <a:buFontTx/>
              <a:buChar char="-"/>
            </a:pP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                                                                          </a:t>
            </a:r>
            <a:r>
              <a:rPr lang="hr-HR" dirty="0" err="1" smtClean="0">
                <a:solidFill>
                  <a:schemeClr val="bg1"/>
                </a:solidFill>
              </a:rPr>
              <a:t>Anglomerika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84" y="572192"/>
            <a:ext cx="2102254" cy="2102254"/>
          </a:xfrm>
          <a:prstGeom prst="rect">
            <a:avLst/>
          </a:prstGeom>
        </p:spPr>
      </p:pic>
      <p:cxnSp>
        <p:nvCxnSpPr>
          <p:cNvPr id="6" name="Ravni poveznik sa strelicom 5"/>
          <p:cNvCxnSpPr/>
          <p:nvPr/>
        </p:nvCxnSpPr>
        <p:spPr>
          <a:xfrm>
            <a:off x="8345978" y="1623319"/>
            <a:ext cx="1521229" cy="355110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84" y="3853177"/>
            <a:ext cx="2035752" cy="2035752"/>
          </a:xfrm>
          <a:prstGeom prst="rect">
            <a:avLst/>
          </a:prstGeom>
        </p:spPr>
      </p:pic>
      <p:cxnSp>
        <p:nvCxnSpPr>
          <p:cNvPr id="11" name="Ravni poveznik sa strelicom 10"/>
          <p:cNvCxnSpPr/>
          <p:nvPr/>
        </p:nvCxnSpPr>
        <p:spPr>
          <a:xfrm>
            <a:off x="7772400" y="4015047"/>
            <a:ext cx="1795549" cy="598517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643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Reljef Amerike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hr-HR" dirty="0" smtClean="0">
                <a:solidFill>
                  <a:schemeClr val="bg1"/>
                </a:solidFill>
              </a:rPr>
              <a:t> četiri cjeline: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- Kanadski štit i visočja Južne Amerike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- Apalačko gorje (staro gorje)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- Kordiljeri (mlade ulančane planine)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- ravnice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37" y="2335876"/>
            <a:ext cx="4020454" cy="225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99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Ravnice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Sjeverna Amerika: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- ravnica u porječju rijeke Mississippi  prapor  plodno tlo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Južna Amerika:</a:t>
            </a:r>
          </a:p>
          <a:p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- Ravnice oko rijeka – Amazona, La Plata, Orinoco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55" y="3457816"/>
            <a:ext cx="3375511" cy="22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02577"/>
      </p:ext>
    </p:extLst>
  </p:cSld>
  <p:clrMapOvr>
    <a:masterClrMapping/>
  </p:clrMapOvr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194</TotalTime>
  <Words>1060</Words>
  <Application>Microsoft Office PowerPoint</Application>
  <PresentationFormat>Široki zaslon</PresentationFormat>
  <Paragraphs>198</Paragraphs>
  <Slides>24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8" baseType="lpstr">
      <vt:lpstr>Century Gothic</vt:lpstr>
      <vt:lpstr>Wingdings</vt:lpstr>
      <vt:lpstr>Wingdings 3</vt:lpstr>
      <vt:lpstr>Isječak</vt:lpstr>
      <vt:lpstr>Amerike</vt:lpstr>
      <vt:lpstr>kazalo</vt:lpstr>
      <vt:lpstr>Karta sjeverne i južne Amerike</vt:lpstr>
      <vt:lpstr>Otkriće Amerika</vt:lpstr>
      <vt:lpstr>Prijašnji stanovnici</vt:lpstr>
      <vt:lpstr>Amerike</vt:lpstr>
      <vt:lpstr>Podjela Amerika</vt:lpstr>
      <vt:lpstr>Reljef Amerike</vt:lpstr>
      <vt:lpstr>Ravnice</vt:lpstr>
      <vt:lpstr>Kanadski štit i visočja Južne Amerike </vt:lpstr>
      <vt:lpstr>Apalačko gorje</vt:lpstr>
      <vt:lpstr>Kordiljeri</vt:lpstr>
      <vt:lpstr>Vode Amerike</vt:lpstr>
      <vt:lpstr>Klima</vt:lpstr>
      <vt:lpstr>Tropska Amerika</vt:lpstr>
      <vt:lpstr>Pojave i biljni svijet</vt:lpstr>
      <vt:lpstr>Hladni sjever</vt:lpstr>
      <vt:lpstr> Naseljenost Stanovništva</vt:lpstr>
      <vt:lpstr>Gospodarstvo </vt:lpstr>
      <vt:lpstr>Gospodarstvo; poljoprivreda</vt:lpstr>
      <vt:lpstr>Razvijenost država</vt:lpstr>
      <vt:lpstr>Najveći gradovi</vt:lpstr>
      <vt:lpstr>Predsjednik sad</vt:lpstr>
      <vt:lpstr>Kraj!!!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Amerike</dc:title>
  <dc:creator>šesti razredi</dc:creator>
  <cp:lastModifiedBy>šesti razredi</cp:lastModifiedBy>
  <cp:revision>14</cp:revision>
  <dcterms:created xsi:type="dcterms:W3CDTF">2018-05-14T10:41:05Z</dcterms:created>
  <dcterms:modified xsi:type="dcterms:W3CDTF">2018-05-28T11:00:53Z</dcterms:modified>
</cp:coreProperties>
</file>