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72" r:id="rId5"/>
    <p:sldId id="258" r:id="rId6"/>
    <p:sldId id="259" r:id="rId7"/>
    <p:sldId id="261" r:id="rId8"/>
    <p:sldId id="263" r:id="rId9"/>
    <p:sldId id="264" r:id="rId10"/>
    <p:sldId id="267" r:id="rId11"/>
    <p:sldId id="268" r:id="rId12"/>
    <p:sldId id="269" r:id="rId13"/>
    <p:sldId id="260" r:id="rId14"/>
    <p:sldId id="265" r:id="rId15"/>
    <p:sldId id="266" r:id="rId16"/>
    <p:sldId id="270" r:id="rId17"/>
    <p:sldId id="273" r:id="rId1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53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A7E90-2D3F-48AD-9C48-63007669F44C}" type="datetimeFigureOut">
              <a:rPr lang="hr-HR" smtClean="0"/>
              <a:t>29.6.2022.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9C2B-8F1F-4D72-A41B-ED96D8F701C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A7E90-2D3F-48AD-9C48-63007669F44C}" type="datetimeFigureOut">
              <a:rPr lang="hr-HR" smtClean="0"/>
              <a:t>29.6.2022.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9C2B-8F1F-4D72-A41B-ED96D8F701C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A7E90-2D3F-48AD-9C48-63007669F44C}" type="datetimeFigureOut">
              <a:rPr lang="hr-HR" smtClean="0"/>
              <a:t>29.6.2022.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9C2B-8F1F-4D72-A41B-ED96D8F701C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A7E90-2D3F-48AD-9C48-63007669F44C}" type="datetimeFigureOut">
              <a:rPr lang="hr-HR" smtClean="0"/>
              <a:t>29.6.2022.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9C2B-8F1F-4D72-A41B-ED96D8F701C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A7E90-2D3F-48AD-9C48-63007669F44C}" type="datetimeFigureOut">
              <a:rPr lang="hr-HR" smtClean="0"/>
              <a:t>29.6.2022.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9C2B-8F1F-4D72-A41B-ED96D8F701C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A7E90-2D3F-48AD-9C48-63007669F44C}" type="datetimeFigureOut">
              <a:rPr lang="hr-HR" smtClean="0"/>
              <a:t>29.6.2022.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9C2B-8F1F-4D72-A41B-ED96D8F701C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A7E90-2D3F-48AD-9C48-63007669F44C}" type="datetimeFigureOut">
              <a:rPr lang="hr-HR" smtClean="0"/>
              <a:t>29.6.2022.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9C2B-8F1F-4D72-A41B-ED96D8F701C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A7E90-2D3F-48AD-9C48-63007669F44C}" type="datetimeFigureOut">
              <a:rPr lang="hr-HR" smtClean="0"/>
              <a:t>29.6.2022.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9C2B-8F1F-4D72-A41B-ED96D8F701C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A7E90-2D3F-48AD-9C48-63007669F44C}" type="datetimeFigureOut">
              <a:rPr lang="hr-HR" smtClean="0"/>
              <a:t>29.6.2022.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9C2B-8F1F-4D72-A41B-ED96D8F701C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A7E90-2D3F-48AD-9C48-63007669F44C}" type="datetimeFigureOut">
              <a:rPr lang="hr-HR" smtClean="0"/>
              <a:t>29.6.2022.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9C2B-8F1F-4D72-A41B-ED96D8F701C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A7E90-2D3F-48AD-9C48-63007669F44C}" type="datetimeFigureOut">
              <a:rPr lang="hr-HR" smtClean="0"/>
              <a:t>29.6.2022.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9C2B-8F1F-4D72-A41B-ED96D8F701C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A7E90-2D3F-48AD-9C48-63007669F44C}" type="datetimeFigureOut">
              <a:rPr lang="hr-HR" smtClean="0"/>
              <a:t>29.6.2022.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69C2B-8F1F-4D72-A41B-ED96D8F701C0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resource/667057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hr/resource/66620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6000" dirty="0"/>
              <a:t>Složi riječ od slogova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3861048"/>
            <a:ext cx="7086600" cy="1752600"/>
          </a:xfrm>
        </p:spPr>
        <p:txBody>
          <a:bodyPr/>
          <a:lstStyle/>
          <a:p>
            <a:r>
              <a:rPr lang="hr-HR" dirty="0">
                <a:hlinkClick r:id="rId2"/>
              </a:rPr>
              <a:t>https://wordwall.net/resource/667057</a:t>
            </a:r>
            <a:endParaRPr lang="hr-HR" dirty="0"/>
          </a:p>
          <a:p>
            <a:endParaRPr lang="hr-H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2800" b="1" dirty="0"/>
              <a:t>MOJA ENCIKLOPEDIJA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0" indent="-457200">
              <a:buAutoNum type="arabicPeriod"/>
            </a:pPr>
            <a:r>
              <a:rPr lang="hr-HR" sz="2000" dirty="0"/>
              <a:t>U enciklopediji pronađi i prouči poglavlje </a:t>
            </a:r>
            <a:r>
              <a:rPr lang="hr-HR" sz="2000" b="1" dirty="0"/>
              <a:t>Planeti i mjeseci.</a:t>
            </a:r>
          </a:p>
          <a:p>
            <a:pPr marL="0" lvl="0" indent="0">
              <a:buNone/>
            </a:pPr>
            <a:r>
              <a:rPr lang="hr-HR" sz="2000" b="1" dirty="0"/>
              <a:t>        </a:t>
            </a:r>
            <a:r>
              <a:rPr lang="hr-HR" sz="2000" dirty="0"/>
              <a:t>Odgovori na pitanje:</a:t>
            </a:r>
          </a:p>
          <a:p>
            <a:pPr marL="457200" lvl="0" indent="-457200">
              <a:buAutoNum type="arabicPeriod"/>
            </a:pPr>
            <a:endParaRPr lang="hr-HR" sz="2000" dirty="0"/>
          </a:p>
          <a:p>
            <a:pPr>
              <a:buNone/>
            </a:pPr>
            <a:r>
              <a:rPr lang="hr-HR" sz="2000" dirty="0"/>
              <a:t>Koliko ukupno mjeseca koji kruže oko njih zajedno imaju planet Zemlja i planet Jupiter?</a:t>
            </a:r>
          </a:p>
          <a:p>
            <a:pPr>
              <a:buNone/>
            </a:pPr>
            <a:r>
              <a:rPr lang="hr-HR" sz="2000" dirty="0"/>
              <a:t>_______________________________________________________________</a:t>
            </a:r>
          </a:p>
          <a:p>
            <a:pPr>
              <a:buNone/>
            </a:pPr>
            <a:endParaRPr lang="hr-HR" sz="2000" dirty="0"/>
          </a:p>
          <a:p>
            <a:pPr lvl="0">
              <a:buNone/>
            </a:pPr>
            <a:r>
              <a:rPr lang="hr-HR" sz="2000" dirty="0"/>
              <a:t>2. U enciklopediji pronađi i prouči istaknuti pojam iz donjih tvrdnji. Na prazne crte pored navedenih tvrdnji upiši riječi  – UVIJEK, PONEKAD ili NIKAD.</a:t>
            </a:r>
          </a:p>
          <a:p>
            <a:pPr lvl="0">
              <a:buNone/>
            </a:pPr>
            <a:endParaRPr lang="hr-HR" sz="2000" dirty="0"/>
          </a:p>
          <a:p>
            <a:pPr>
              <a:buNone/>
            </a:pPr>
            <a:r>
              <a:rPr lang="hr-HR" sz="2000" b="1" dirty="0"/>
              <a:t>Gljive </a:t>
            </a:r>
            <a:r>
              <a:rPr lang="hr-HR" sz="2000" dirty="0"/>
              <a:t>su otrovne.  ___________________________</a:t>
            </a:r>
          </a:p>
          <a:p>
            <a:pPr>
              <a:buNone/>
            </a:pPr>
            <a:r>
              <a:rPr lang="hr-HR" sz="2000" b="1" dirty="0"/>
              <a:t>Sunce</a:t>
            </a:r>
            <a:r>
              <a:rPr lang="hr-HR" sz="2000" dirty="0"/>
              <a:t> je zvijezda. _____________________</a:t>
            </a:r>
          </a:p>
          <a:p>
            <a:pPr>
              <a:buNone/>
            </a:pPr>
            <a:r>
              <a:rPr lang="hr-HR" sz="2000" dirty="0"/>
              <a:t>Prvi </a:t>
            </a:r>
            <a:r>
              <a:rPr lang="hr-HR" sz="2000" b="1" dirty="0"/>
              <a:t>zrakoplov </a:t>
            </a:r>
            <a:r>
              <a:rPr lang="hr-HR" sz="2000" dirty="0"/>
              <a:t>braće Wright bio je jednokrilac. ____________________</a:t>
            </a:r>
          </a:p>
          <a:p>
            <a:pPr lvl="0">
              <a:buNone/>
            </a:pPr>
            <a:endParaRPr lang="hr-HR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/>
              <a:t>ILUSTRIRANA DJEČJA ENCIKLOPEDIJA (INTERNET-VEZE)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>
              <a:buAutoNum type="arabicPeriod"/>
            </a:pPr>
            <a:r>
              <a:rPr lang="hr-HR" sz="2000" dirty="0"/>
              <a:t>U enciklopediji pronađi i prouči poglavlje </a:t>
            </a:r>
            <a:r>
              <a:rPr lang="hr-HR" sz="2000" b="1" dirty="0"/>
              <a:t>Puzavci i gmizavci.</a:t>
            </a:r>
          </a:p>
          <a:p>
            <a:pPr marL="0" lvl="0" indent="0">
              <a:buNone/>
            </a:pPr>
            <a:r>
              <a:rPr lang="hr-HR" sz="2000" b="1" dirty="0"/>
              <a:t>        </a:t>
            </a:r>
            <a:r>
              <a:rPr lang="hr-HR" sz="2000" dirty="0"/>
              <a:t>Odgovori na pitanje:</a:t>
            </a:r>
          </a:p>
          <a:p>
            <a:pPr>
              <a:buNone/>
            </a:pPr>
            <a:endParaRPr lang="hr-HR" sz="2000" dirty="0"/>
          </a:p>
          <a:p>
            <a:pPr>
              <a:buNone/>
            </a:pPr>
            <a:r>
              <a:rPr lang="hr-HR" sz="2000" dirty="0"/>
              <a:t>Koliko nogu zajedno imaju tri kukca?</a:t>
            </a:r>
          </a:p>
          <a:p>
            <a:pPr>
              <a:buNone/>
            </a:pPr>
            <a:r>
              <a:rPr lang="hr-HR" sz="2000" dirty="0"/>
              <a:t>_______________________________________________________________</a:t>
            </a:r>
          </a:p>
          <a:p>
            <a:pPr lvl="0">
              <a:buNone/>
            </a:pPr>
            <a:endParaRPr lang="hr-HR" sz="2000" dirty="0"/>
          </a:p>
          <a:p>
            <a:pPr lvl="0">
              <a:buNone/>
            </a:pPr>
            <a:r>
              <a:rPr lang="hr-HR" sz="2000" dirty="0"/>
              <a:t>2. U enciklopediji pronađi i prouči istaknuti pojam iz donjih tvrdnji. Na prazne crte pored navedenih tvrdnji upiši riječi  – UVIJEK, PONEKAD ili NIKAD.</a:t>
            </a:r>
          </a:p>
          <a:p>
            <a:pPr>
              <a:buNone/>
            </a:pPr>
            <a:endParaRPr lang="hr-HR" sz="2000" b="1" dirty="0"/>
          </a:p>
          <a:p>
            <a:pPr>
              <a:buNone/>
            </a:pPr>
            <a:r>
              <a:rPr lang="hr-HR" sz="2000" b="1" dirty="0"/>
              <a:t>Sisavci</a:t>
            </a:r>
            <a:r>
              <a:rPr lang="hr-HR" sz="2000" dirty="0"/>
              <a:t> žive u moru. ________________________________</a:t>
            </a:r>
          </a:p>
          <a:p>
            <a:pPr>
              <a:buNone/>
            </a:pPr>
            <a:r>
              <a:rPr lang="hr-HR" sz="2000" dirty="0"/>
              <a:t>Leteći </a:t>
            </a:r>
            <a:r>
              <a:rPr lang="hr-HR" sz="2000" b="1" dirty="0"/>
              <a:t>sisavci</a:t>
            </a:r>
            <a:r>
              <a:rPr lang="hr-HR" sz="2000" dirty="0"/>
              <a:t> su gavrani. ____________________________</a:t>
            </a:r>
          </a:p>
          <a:p>
            <a:pPr>
              <a:buNone/>
            </a:pPr>
            <a:r>
              <a:rPr lang="hr-HR" sz="2000" dirty="0"/>
              <a:t>Ljudi se ubrajaju u </a:t>
            </a:r>
            <a:r>
              <a:rPr lang="hr-HR" sz="2000" b="1" dirty="0"/>
              <a:t>sisavce</a:t>
            </a:r>
            <a:r>
              <a:rPr lang="hr-HR" sz="2000" dirty="0"/>
              <a:t>.  ___________________________</a:t>
            </a:r>
          </a:p>
          <a:p>
            <a:pPr lvl="0">
              <a:buNone/>
            </a:pPr>
            <a:endParaRPr lang="hr-HR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2800" b="1" dirty="0"/>
              <a:t>ENCIKLOPEDIJA ŽELIM ZNATI ZAŠTO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lnSpcReduction="10000"/>
          </a:bodyPr>
          <a:lstStyle/>
          <a:p>
            <a:pPr marL="457200" lvl="0" indent="-457200">
              <a:buAutoNum type="arabicPeriod"/>
            </a:pPr>
            <a:r>
              <a:rPr lang="hr-HR" sz="2000" dirty="0"/>
              <a:t>U enciklopediji pronađi i prouči pojam </a:t>
            </a:r>
            <a:r>
              <a:rPr lang="hr-HR" sz="2000" b="1" dirty="0"/>
              <a:t>neboderi. </a:t>
            </a:r>
            <a:r>
              <a:rPr lang="hr-HR" sz="2000" dirty="0"/>
              <a:t>Odgovori na pitanje:</a:t>
            </a:r>
          </a:p>
          <a:p>
            <a:pPr marL="457200" lvl="0" indent="-457200">
              <a:buAutoNum type="arabicPeriod"/>
            </a:pPr>
            <a:endParaRPr lang="hr-HR" sz="2000" dirty="0"/>
          </a:p>
          <a:p>
            <a:pPr>
              <a:buNone/>
            </a:pPr>
            <a:r>
              <a:rPr lang="hr-HR" sz="2000" dirty="0"/>
              <a:t>Popeo si se na vrh Eiffelova tornja u Parizu, a tvoj prijatelj na vrh nebodera Empire State Building u New Yorku. Tko se i za koliko metara nalazi na većoj visini – ti ili prijatelj?</a:t>
            </a:r>
          </a:p>
          <a:p>
            <a:pPr>
              <a:buNone/>
            </a:pPr>
            <a:r>
              <a:rPr lang="hr-HR" sz="2000" dirty="0"/>
              <a:t>_______________________________________________________________</a:t>
            </a:r>
          </a:p>
          <a:p>
            <a:pPr lvl="0">
              <a:buNone/>
            </a:pPr>
            <a:endParaRPr lang="hr-HR" sz="2000" dirty="0"/>
          </a:p>
          <a:p>
            <a:pPr lvl="0">
              <a:buNone/>
            </a:pPr>
            <a:r>
              <a:rPr lang="hr-HR" sz="2000" dirty="0"/>
              <a:t>2. U enciklopediji pronađi i prouči istaknuti pojam iz donjih tvrdnji. Na prazne crte pored navedenih tvrdnji upiši riječi  – UVIJEK, PONEKAD ili NIKAD.</a:t>
            </a:r>
          </a:p>
          <a:p>
            <a:pPr>
              <a:buNone/>
            </a:pPr>
            <a:endParaRPr lang="hr-HR" sz="2000" dirty="0"/>
          </a:p>
          <a:p>
            <a:pPr>
              <a:buNone/>
            </a:pPr>
            <a:r>
              <a:rPr lang="hr-HR" sz="2000" dirty="0"/>
              <a:t>Najveći </a:t>
            </a:r>
            <a:r>
              <a:rPr lang="hr-HR" sz="2000" b="1" dirty="0"/>
              <a:t>neboder</a:t>
            </a:r>
            <a:r>
              <a:rPr lang="hr-HR" sz="2000" dirty="0"/>
              <a:t> na svijetu Sears Tower u Chicagu visok je 500 m. ___________</a:t>
            </a:r>
          </a:p>
          <a:p>
            <a:pPr>
              <a:buNone/>
            </a:pPr>
            <a:r>
              <a:rPr lang="hr-HR" sz="2000" b="1" dirty="0"/>
              <a:t>Štucanje</a:t>
            </a:r>
            <a:r>
              <a:rPr lang="hr-HR" sz="2000" dirty="0"/>
              <a:t> se javlja usred previše zraka u plućima.     _______________________</a:t>
            </a:r>
          </a:p>
          <a:p>
            <a:pPr>
              <a:buNone/>
            </a:pPr>
            <a:r>
              <a:rPr lang="hr-HR" sz="2000" dirty="0"/>
              <a:t>Jupiter je najveći </a:t>
            </a:r>
            <a:r>
              <a:rPr lang="hr-HR" sz="2000" b="1" dirty="0"/>
              <a:t>planet</a:t>
            </a:r>
            <a:r>
              <a:rPr lang="hr-HR" sz="2000" dirty="0"/>
              <a:t> Sunčeva sustava.   _____________________________</a:t>
            </a:r>
          </a:p>
          <a:p>
            <a:pPr lvl="0">
              <a:buNone/>
            </a:pPr>
            <a:endParaRPr lang="hr-HR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2800" b="1" dirty="0"/>
              <a:t>FAKTOPEDIJA</a:t>
            </a:r>
            <a:br>
              <a:rPr lang="hr-HR" sz="2800" dirty="0"/>
            </a:b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hr-HR" sz="2000" dirty="0"/>
              <a:t>U enciklopediji pronađi i prouči pojam </a:t>
            </a:r>
            <a:r>
              <a:rPr lang="hr-HR" sz="2000" b="1" dirty="0"/>
              <a:t>nogomet. </a:t>
            </a:r>
            <a:r>
              <a:rPr lang="hr-HR" sz="2000" dirty="0"/>
              <a:t>Odgovori na pitanje:</a:t>
            </a:r>
          </a:p>
          <a:p>
            <a:pPr marL="457200" indent="-457200">
              <a:buAutoNum type="arabicPeriod"/>
            </a:pPr>
            <a:endParaRPr lang="hr-HR" sz="2000" dirty="0"/>
          </a:p>
          <a:p>
            <a:pPr>
              <a:buNone/>
            </a:pPr>
            <a:r>
              <a:rPr lang="hr-HR" sz="2000" dirty="0"/>
              <a:t>U kojem nogometu igra najkraće traje – europskom nogometu, američkom nogometu ili australskom nogometu?</a:t>
            </a:r>
          </a:p>
          <a:p>
            <a:pPr>
              <a:buNone/>
            </a:pPr>
            <a:r>
              <a:rPr lang="hr-HR" sz="2000" dirty="0"/>
              <a:t>_____________________________________________________________</a:t>
            </a:r>
          </a:p>
          <a:p>
            <a:pPr>
              <a:buNone/>
            </a:pPr>
            <a:endParaRPr lang="hr-HR" sz="2000" dirty="0"/>
          </a:p>
          <a:p>
            <a:pPr>
              <a:buNone/>
            </a:pPr>
            <a:r>
              <a:rPr lang="hr-HR" sz="2000" dirty="0"/>
              <a:t>2. U enciklopediji pronađi i prouči istaknuti pojam iz donjih tvrdnji. Na prazne crte pored navedenih tvrdnji upiši riječi  – UVIJEK, PONEKAD ili NIKAD.</a:t>
            </a:r>
          </a:p>
          <a:p>
            <a:pPr>
              <a:buNone/>
            </a:pPr>
            <a:endParaRPr lang="hr-HR" sz="2000" b="1" dirty="0"/>
          </a:p>
          <a:p>
            <a:pPr>
              <a:buNone/>
            </a:pPr>
            <a:r>
              <a:rPr lang="hr-HR" sz="2000" b="1" dirty="0"/>
              <a:t>Otok</a:t>
            </a:r>
            <a:r>
              <a:rPr lang="hr-HR" sz="2000" dirty="0"/>
              <a:t> je dio kopna sa svih strana okružen vodom. ________________________</a:t>
            </a:r>
          </a:p>
          <a:p>
            <a:pPr>
              <a:buNone/>
            </a:pPr>
            <a:r>
              <a:rPr lang="hr-HR" sz="2000" dirty="0"/>
              <a:t>Glazbalo</a:t>
            </a:r>
            <a:r>
              <a:rPr lang="hr-HR" sz="2000" b="1" dirty="0"/>
              <a:t> violina</a:t>
            </a:r>
            <a:r>
              <a:rPr lang="hr-HR" sz="2000" dirty="0"/>
              <a:t> je limeni puhački instrument. _________________________</a:t>
            </a:r>
          </a:p>
          <a:p>
            <a:pPr>
              <a:buNone/>
            </a:pPr>
            <a:r>
              <a:rPr lang="hr-HR" sz="2000" b="1" dirty="0"/>
              <a:t>Ribe </a:t>
            </a:r>
            <a:r>
              <a:rPr lang="hr-HR" sz="2000" dirty="0"/>
              <a:t>su otrovne. ___________________________________</a:t>
            </a:r>
          </a:p>
          <a:p>
            <a:pPr>
              <a:buNone/>
            </a:pPr>
            <a:endParaRPr lang="hr-HR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2800" b="1" dirty="0"/>
              <a:t>ILUSTRIRANA ENCIKLOPEDIJA ŽIVOTINJA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>
              <a:buAutoNum type="arabicPeriod"/>
            </a:pPr>
            <a:r>
              <a:rPr lang="hr-HR" sz="2000" dirty="0"/>
              <a:t>U enciklopediji pronađi i prouči pojmove </a:t>
            </a:r>
            <a:r>
              <a:rPr lang="hr-HR" sz="2000" b="1" dirty="0"/>
              <a:t>noj </a:t>
            </a:r>
            <a:r>
              <a:rPr lang="hr-HR" sz="2000" dirty="0"/>
              <a:t>i </a:t>
            </a:r>
            <a:r>
              <a:rPr lang="hr-HR" sz="2000" b="1" dirty="0"/>
              <a:t>vuk. </a:t>
            </a:r>
            <a:r>
              <a:rPr lang="hr-HR" sz="2000" dirty="0"/>
              <a:t>Odgovori na pitanje:</a:t>
            </a:r>
          </a:p>
          <a:p>
            <a:pPr marL="457200" lvl="0" indent="-457200">
              <a:buAutoNum type="arabicPeriod"/>
            </a:pPr>
            <a:endParaRPr lang="hr-HR" sz="2000" dirty="0"/>
          </a:p>
          <a:p>
            <a:pPr>
              <a:buNone/>
            </a:pPr>
            <a:r>
              <a:rPr lang="hr-HR" sz="2000" dirty="0"/>
              <a:t>Tko bi pobijedio u kraćoj utrci – noj ili vuk?</a:t>
            </a:r>
          </a:p>
          <a:p>
            <a:pPr>
              <a:buNone/>
            </a:pPr>
            <a:r>
              <a:rPr lang="hr-HR" sz="2000" dirty="0"/>
              <a:t>_______________________________________________________________</a:t>
            </a:r>
          </a:p>
          <a:p>
            <a:pPr lvl="0">
              <a:buNone/>
            </a:pPr>
            <a:endParaRPr lang="hr-HR" sz="2000" dirty="0"/>
          </a:p>
          <a:p>
            <a:pPr lvl="0">
              <a:buNone/>
            </a:pPr>
            <a:r>
              <a:rPr lang="hr-HR" sz="2000" dirty="0"/>
              <a:t>2. U enciklopediji pronađi i prouči istaknuti pojam iz donjih tvrdnji. Na prazne crte pored navedenih tvrdnji upiši riječi  – UVIJEK, PONEKAD ili NIKAD.</a:t>
            </a:r>
          </a:p>
          <a:p>
            <a:pPr lvl="0">
              <a:buNone/>
            </a:pPr>
            <a:endParaRPr lang="hr-HR" sz="2000" dirty="0"/>
          </a:p>
          <a:p>
            <a:pPr>
              <a:buNone/>
            </a:pPr>
            <a:r>
              <a:rPr lang="hr-HR" sz="2000" b="1" dirty="0"/>
              <a:t>Noj</a:t>
            </a:r>
            <a:r>
              <a:rPr lang="hr-HR" sz="2000" dirty="0"/>
              <a:t> je ptica neletačica.</a:t>
            </a:r>
            <a:r>
              <a:rPr lang="hr-HR" sz="2000" b="1" dirty="0"/>
              <a:t>  </a:t>
            </a:r>
            <a:r>
              <a:rPr lang="hr-HR" sz="2000" dirty="0"/>
              <a:t>___________________________</a:t>
            </a:r>
          </a:p>
          <a:p>
            <a:pPr>
              <a:buNone/>
            </a:pPr>
            <a:r>
              <a:rPr lang="hr-HR" sz="2000" b="1" dirty="0"/>
              <a:t>Vrabac</a:t>
            </a:r>
            <a:r>
              <a:rPr lang="hr-HR" sz="2000" dirty="0"/>
              <a:t> plaže 6 jaja odjednom. _____________________</a:t>
            </a:r>
          </a:p>
          <a:p>
            <a:pPr>
              <a:buNone/>
            </a:pPr>
            <a:r>
              <a:rPr lang="hr-HR" sz="2000" b="1" dirty="0"/>
              <a:t>Jelenak</a:t>
            </a:r>
            <a:r>
              <a:rPr lang="hr-HR" sz="2000" dirty="0"/>
              <a:t> je vrsta leptira. _________________________</a:t>
            </a:r>
          </a:p>
          <a:p>
            <a:pPr lvl="0">
              <a:buNone/>
            </a:pPr>
            <a:endParaRPr lang="hr-HR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2800" b="1" dirty="0"/>
              <a:t>E- ENCIKLOPEDIJA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>
              <a:buAutoNum type="arabicPeriod"/>
            </a:pPr>
            <a:r>
              <a:rPr lang="hr-HR" sz="2000" dirty="0"/>
              <a:t>U enciklopediji pronađi i prouči pojam </a:t>
            </a:r>
            <a:r>
              <a:rPr lang="hr-HR" sz="2000" b="1" dirty="0"/>
              <a:t>jezik. </a:t>
            </a:r>
            <a:r>
              <a:rPr lang="hr-HR" sz="2000" dirty="0"/>
              <a:t>Odgovori na pitanje:</a:t>
            </a:r>
          </a:p>
          <a:p>
            <a:pPr marL="457200" lvl="0" indent="-457200">
              <a:buAutoNum type="arabicPeriod"/>
            </a:pPr>
            <a:endParaRPr lang="hr-HR" sz="2000" dirty="0"/>
          </a:p>
          <a:p>
            <a:pPr>
              <a:buNone/>
            </a:pPr>
            <a:r>
              <a:rPr lang="hr-HR" sz="2000" dirty="0"/>
              <a:t>Koji okus ćeš prije osjetiti – slatki bombon ili gorki kečap?</a:t>
            </a:r>
          </a:p>
          <a:p>
            <a:pPr>
              <a:buNone/>
            </a:pPr>
            <a:r>
              <a:rPr lang="hr-HR" sz="2000" dirty="0"/>
              <a:t>______________________________________________________________</a:t>
            </a:r>
          </a:p>
          <a:p>
            <a:pPr>
              <a:buNone/>
            </a:pPr>
            <a:endParaRPr lang="hr-HR" sz="2000" dirty="0"/>
          </a:p>
          <a:p>
            <a:pPr>
              <a:buNone/>
            </a:pPr>
            <a:r>
              <a:rPr lang="hr-HR" sz="2000" dirty="0"/>
              <a:t>2. U enciklopediji pronađi i prouči istaknuti pojam iz donjih tvrdnji. Na prazne crte pored navedenih tvrdnji upiši riječi  – UVIJEK, PONEKAD ili NIKAD.</a:t>
            </a:r>
          </a:p>
          <a:p>
            <a:pPr>
              <a:buNone/>
            </a:pPr>
            <a:endParaRPr lang="hr-HR" sz="2000" dirty="0"/>
          </a:p>
          <a:p>
            <a:pPr>
              <a:buNone/>
            </a:pPr>
            <a:r>
              <a:rPr lang="hr-HR" sz="2000" b="1" dirty="0"/>
              <a:t>Kukci </a:t>
            </a:r>
            <a:r>
              <a:rPr lang="hr-HR" sz="2000" dirty="0"/>
              <a:t>imaju šest nogu.  ___________________________</a:t>
            </a:r>
          </a:p>
          <a:p>
            <a:pPr>
              <a:buNone/>
            </a:pPr>
            <a:r>
              <a:rPr lang="hr-HR" sz="2000" b="1" dirty="0"/>
              <a:t>Planine </a:t>
            </a:r>
            <a:r>
              <a:rPr lang="hr-HR" sz="2000" dirty="0"/>
              <a:t>nalazimo ispod mora. _____________________</a:t>
            </a:r>
          </a:p>
          <a:p>
            <a:pPr>
              <a:buNone/>
            </a:pPr>
            <a:r>
              <a:rPr lang="hr-HR" sz="2000" b="1" dirty="0"/>
              <a:t>Asteroid </a:t>
            </a:r>
            <a:r>
              <a:rPr lang="hr-HR" sz="2000" dirty="0"/>
              <a:t>je drvena gromada koja kruži oko Sunca. ____________________</a:t>
            </a:r>
          </a:p>
          <a:p>
            <a:pPr lvl="0">
              <a:buNone/>
            </a:pPr>
            <a:endParaRPr lang="hr-HR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2800" b="1" dirty="0"/>
              <a:t>DJEČJA ENCIKLOPEDIJA PRIRODNIH ZNANOSTI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marL="457200" lvl="0" indent="-457200">
              <a:buAutoNum type="arabicPeriod"/>
            </a:pPr>
            <a:r>
              <a:rPr lang="hr-HR" sz="2000" dirty="0"/>
              <a:t>U enciklopediji pronađi i prouči pojmove </a:t>
            </a:r>
            <a:r>
              <a:rPr lang="hr-HR" sz="2000" b="1" dirty="0"/>
              <a:t>helij </a:t>
            </a:r>
            <a:r>
              <a:rPr lang="hr-HR" sz="2000" dirty="0"/>
              <a:t>i </a:t>
            </a:r>
            <a:r>
              <a:rPr lang="hr-HR" sz="2000" b="1" dirty="0" err="1"/>
              <a:t>kripton</a:t>
            </a:r>
            <a:r>
              <a:rPr lang="hr-HR" sz="2000" b="1" dirty="0"/>
              <a:t>.</a:t>
            </a:r>
          </a:p>
          <a:p>
            <a:pPr marL="0" lvl="0" indent="0">
              <a:buNone/>
            </a:pPr>
            <a:r>
              <a:rPr lang="hr-HR" sz="2000" b="1" dirty="0"/>
              <a:t>        </a:t>
            </a:r>
            <a:r>
              <a:rPr lang="hr-HR" sz="2000" dirty="0"/>
              <a:t>Odgovori na pitanje:</a:t>
            </a:r>
          </a:p>
          <a:p>
            <a:pPr marL="457200" lvl="0" indent="-457200">
              <a:buAutoNum type="arabicPeriod"/>
            </a:pPr>
            <a:endParaRPr lang="hr-HR" sz="2000" dirty="0"/>
          </a:p>
          <a:p>
            <a:pPr>
              <a:buNone/>
            </a:pPr>
            <a:r>
              <a:rPr lang="hr-HR" sz="2000" dirty="0"/>
              <a:t>Kojim plinom ćeš napuniti balon da bi letio – helijem ili kriptonom?</a:t>
            </a:r>
          </a:p>
          <a:p>
            <a:pPr>
              <a:buNone/>
            </a:pPr>
            <a:r>
              <a:rPr lang="hr-HR" sz="2000" dirty="0"/>
              <a:t>________________________________________________________________</a:t>
            </a:r>
          </a:p>
          <a:p>
            <a:pPr>
              <a:buNone/>
            </a:pPr>
            <a:endParaRPr lang="hr-HR" sz="2000" dirty="0"/>
          </a:p>
          <a:p>
            <a:pPr lvl="0">
              <a:buNone/>
            </a:pPr>
            <a:r>
              <a:rPr lang="hr-HR" sz="2000" dirty="0"/>
              <a:t>2. U enciklopediji pronađi i prouči istaknuti pojam iz donjih tvrdnji. Na prazne crte pored navedenih tvrdnji upiši riječi  – UVIJEK, PONEKAD ili NIKAD.</a:t>
            </a:r>
          </a:p>
          <a:p>
            <a:pPr lvl="0">
              <a:buNone/>
            </a:pPr>
            <a:endParaRPr lang="hr-HR" sz="2000" dirty="0"/>
          </a:p>
          <a:p>
            <a:pPr>
              <a:buNone/>
            </a:pPr>
            <a:r>
              <a:rPr lang="hr-HR" sz="2000" dirty="0"/>
              <a:t>Puževi su </a:t>
            </a:r>
            <a:r>
              <a:rPr lang="hr-HR" sz="2000" b="1" dirty="0"/>
              <a:t>mekušci</a:t>
            </a:r>
            <a:r>
              <a:rPr lang="hr-HR" sz="2000" dirty="0"/>
              <a:t>.  ________________________</a:t>
            </a:r>
          </a:p>
          <a:p>
            <a:pPr>
              <a:buNone/>
            </a:pPr>
            <a:r>
              <a:rPr lang="hr-HR" sz="2000" b="1" dirty="0"/>
              <a:t>Vodozemc</a:t>
            </a:r>
            <a:r>
              <a:rPr lang="hr-HR" sz="2000" dirty="0"/>
              <a:t>i žive u vodi.   _____________________</a:t>
            </a:r>
          </a:p>
          <a:p>
            <a:pPr>
              <a:buNone/>
            </a:pPr>
            <a:r>
              <a:rPr lang="hr-HR" sz="2000" dirty="0"/>
              <a:t>U vrtu ćeš vrlo lako sresti </a:t>
            </a:r>
            <a:r>
              <a:rPr lang="hr-HR" sz="2000" b="1" dirty="0"/>
              <a:t>bodljikaša</a:t>
            </a:r>
            <a:r>
              <a:rPr lang="hr-HR" sz="2000" dirty="0"/>
              <a:t>.   ____________________</a:t>
            </a:r>
          </a:p>
          <a:p>
            <a:pPr lvl="0">
              <a:buNone/>
            </a:pPr>
            <a:endParaRPr lang="hr-HR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2800" b="1" dirty="0"/>
              <a:t>ENCIKLOPEDIJA PRIRODE</a:t>
            </a:r>
            <a:br>
              <a:rPr lang="hr-HR" sz="2800" dirty="0"/>
            </a:b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marL="457200" lvl="0" indent="-457200">
              <a:buAutoNum type="arabicPeriod"/>
            </a:pPr>
            <a:r>
              <a:rPr lang="hr-HR" sz="2000" dirty="0"/>
              <a:t>U enciklopediji pronađi i prouči pojmove </a:t>
            </a:r>
            <a:r>
              <a:rPr lang="hr-HR" sz="2000" b="1" dirty="0"/>
              <a:t>mačke </a:t>
            </a:r>
            <a:r>
              <a:rPr lang="hr-HR" sz="2000" dirty="0"/>
              <a:t>i </a:t>
            </a:r>
            <a:r>
              <a:rPr lang="hr-HR" sz="2000" b="1" dirty="0"/>
              <a:t>psi.</a:t>
            </a:r>
          </a:p>
          <a:p>
            <a:pPr marL="0" lvl="0" indent="0">
              <a:buNone/>
            </a:pPr>
            <a:r>
              <a:rPr lang="hr-HR" sz="2000" b="1" dirty="0"/>
              <a:t>        </a:t>
            </a:r>
            <a:r>
              <a:rPr lang="hr-HR" sz="2000" dirty="0"/>
              <a:t>Odgovori na pitanje:</a:t>
            </a:r>
          </a:p>
          <a:p>
            <a:pPr marL="457200" lvl="0" indent="-457200">
              <a:buAutoNum type="arabicPeriod"/>
            </a:pPr>
            <a:endParaRPr lang="hr-HR" sz="2000" dirty="0"/>
          </a:p>
          <a:p>
            <a:pPr>
              <a:buNone/>
            </a:pPr>
            <a:r>
              <a:rPr lang="hr-HR" sz="2000" dirty="0"/>
              <a:t>Možeš li u divljini sresti više različitih vrsta mačaka ili psolikih zvijeri?</a:t>
            </a:r>
          </a:p>
          <a:p>
            <a:pPr>
              <a:buNone/>
            </a:pPr>
            <a:r>
              <a:rPr lang="hr-HR" sz="2000" dirty="0"/>
              <a:t>________________________________________________________________</a:t>
            </a:r>
          </a:p>
          <a:p>
            <a:pPr>
              <a:buNone/>
            </a:pPr>
            <a:endParaRPr lang="hr-HR" sz="2000" dirty="0"/>
          </a:p>
          <a:p>
            <a:pPr>
              <a:buNone/>
            </a:pPr>
            <a:r>
              <a:rPr lang="hr-HR" sz="2000" dirty="0"/>
              <a:t>2. U enciklopediji pronađi i prouči istaknuti pojam iz donjih tvrdnji. Na prazne crte pored navedenih tvrdnji upiši riječi  – UVIJEK, PONEKAD ili NIKAD.</a:t>
            </a:r>
          </a:p>
          <a:p>
            <a:pPr>
              <a:buNone/>
            </a:pPr>
            <a:endParaRPr lang="hr-HR" sz="2000" dirty="0"/>
          </a:p>
          <a:p>
            <a:pPr>
              <a:buNone/>
            </a:pPr>
            <a:r>
              <a:rPr lang="hr-HR" sz="2000" dirty="0"/>
              <a:t>Kitovi su </a:t>
            </a:r>
            <a:r>
              <a:rPr lang="hr-HR" sz="2000" b="1" dirty="0"/>
              <a:t>sisavci</a:t>
            </a:r>
            <a:r>
              <a:rPr lang="hr-HR" sz="2000" dirty="0"/>
              <a:t>. _____________________</a:t>
            </a:r>
          </a:p>
          <a:p>
            <a:pPr>
              <a:buNone/>
            </a:pPr>
            <a:r>
              <a:rPr lang="hr-HR" sz="2000" b="1" dirty="0"/>
              <a:t>Sove </a:t>
            </a:r>
            <a:r>
              <a:rPr lang="hr-HR" sz="2000" dirty="0"/>
              <a:t>love danju. ___________________________</a:t>
            </a:r>
          </a:p>
          <a:p>
            <a:pPr>
              <a:buNone/>
            </a:pPr>
            <a:r>
              <a:rPr lang="hr-HR" sz="2000" b="1" dirty="0"/>
              <a:t>Slonovi</a:t>
            </a:r>
            <a:r>
              <a:rPr lang="hr-HR" sz="2000" dirty="0"/>
              <a:t> se hrane mesnim ostacima drugih životinja. ___________________</a:t>
            </a:r>
          </a:p>
          <a:p>
            <a:pPr>
              <a:buNone/>
            </a:pP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850917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6600" b="1" dirty="0"/>
              <a:t>Enciklopedija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Nikolina Sabolić, prof., dipl. bibl.</a:t>
            </a:r>
          </a:p>
          <a:p>
            <a:endParaRPr lang="hr-HR" dirty="0"/>
          </a:p>
          <a:p>
            <a:r>
              <a:rPr lang="hr-HR"/>
              <a:t>OŠ HJ C.3.1., UKU A.2.1, A.2.2., B.2.4. </a:t>
            </a:r>
          </a:p>
        </p:txBody>
      </p:sp>
    </p:spTree>
    <p:extLst>
      <p:ext uri="{BB962C8B-B14F-4D97-AF65-F5344CB8AC3E}">
        <p14:creationId xmlns:p14="http://schemas.microsoft.com/office/powerpoint/2010/main" val="3038781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Enciklopedija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b="1" dirty="0"/>
              <a:t>Enciklopedija je knjiga znanja.</a:t>
            </a:r>
          </a:p>
          <a:p>
            <a:pPr>
              <a:buNone/>
            </a:pPr>
            <a:r>
              <a:rPr lang="hr-HR" b="1" dirty="0"/>
              <a:t>Sadrži ljudsko znanje o svemu što nas okružuje.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sz="3600" dirty="0"/>
              <a:t>2 vrste enciklopedija: </a:t>
            </a:r>
          </a:p>
          <a:p>
            <a:pPr>
              <a:buFontTx/>
              <a:buChar char="-"/>
            </a:pPr>
            <a:r>
              <a:rPr lang="hr-HR" sz="3600" dirty="0"/>
              <a:t>opća </a:t>
            </a:r>
          </a:p>
          <a:p>
            <a:pPr>
              <a:buFontTx/>
              <a:buChar char="-"/>
            </a:pPr>
            <a:r>
              <a:rPr lang="hr-HR" sz="3600" dirty="0"/>
              <a:t>stručna.</a:t>
            </a:r>
          </a:p>
          <a:p>
            <a:pPr>
              <a:buNone/>
            </a:pP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Enciklopedija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b="1" dirty="0"/>
              <a:t>Pri služenju enciklopedijom koristimo se sadržajem i kazalom.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/>
              <a:t>Sadržaj je popis naslova i podnaslova.</a:t>
            </a:r>
          </a:p>
          <a:p>
            <a:pPr>
              <a:buNone/>
            </a:pPr>
            <a:r>
              <a:rPr lang="hr-HR" dirty="0"/>
              <a:t>Kazalo</a:t>
            </a:r>
            <a:r>
              <a:rPr lang="hr-HR" b="1" dirty="0"/>
              <a:t> </a:t>
            </a:r>
            <a:r>
              <a:rPr lang="hr-HR" dirty="0"/>
              <a:t>je abecedni popis pojmova u enciklopediji.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sz="2400" dirty="0">
                <a:hlinkClick r:id="rId2"/>
              </a:rPr>
              <a:t>https://wordwall.net/hr/resource/666201</a:t>
            </a:r>
            <a:endParaRPr lang="hr-HR" sz="2400" dirty="0"/>
          </a:p>
          <a:p>
            <a:pPr>
              <a:buNone/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420387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2800" b="1" dirty="0"/>
              <a:t>ENCIKLOPEDIJA SVE OKO NAS</a:t>
            </a:r>
            <a:br>
              <a:rPr lang="hr-HR" sz="2800" dirty="0"/>
            </a:b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hr-HR" sz="2000" dirty="0"/>
              <a:t>U enciklopediji pronađi i prouči poglavlje </a:t>
            </a:r>
            <a:r>
              <a:rPr lang="hr-HR" sz="2000" b="1" dirty="0"/>
              <a:t>Ptice močvarice. </a:t>
            </a:r>
          </a:p>
          <a:p>
            <a:pPr marL="0" indent="0">
              <a:buNone/>
            </a:pPr>
            <a:r>
              <a:rPr lang="hr-HR" sz="2000" b="1" dirty="0"/>
              <a:t>        </a:t>
            </a:r>
            <a:r>
              <a:rPr lang="hr-HR" sz="2000" dirty="0"/>
              <a:t>Odgovori na pitanje:</a:t>
            </a:r>
          </a:p>
          <a:p>
            <a:pPr marL="457200" indent="-457200">
              <a:buAutoNum type="arabicPeriod"/>
            </a:pPr>
            <a:endParaRPr lang="hr-HR" sz="2000" dirty="0"/>
          </a:p>
          <a:p>
            <a:pPr>
              <a:buNone/>
            </a:pPr>
            <a:r>
              <a:rPr lang="hr-HR" sz="2000" dirty="0"/>
              <a:t>Možeš li u prirodi sresti više različitih vrsta čaplji ili roda?</a:t>
            </a:r>
          </a:p>
          <a:p>
            <a:pPr>
              <a:buNone/>
            </a:pPr>
            <a:r>
              <a:rPr lang="hr-HR" sz="2000" dirty="0"/>
              <a:t>_______________________________________________________________</a:t>
            </a:r>
          </a:p>
          <a:p>
            <a:pPr>
              <a:buNone/>
            </a:pPr>
            <a:r>
              <a:rPr lang="hr-HR" sz="2000" dirty="0"/>
              <a:t> </a:t>
            </a:r>
          </a:p>
          <a:p>
            <a:pPr>
              <a:buNone/>
            </a:pPr>
            <a:r>
              <a:rPr lang="hr-HR" sz="2000" dirty="0"/>
              <a:t>2. U enciklopediji pronađi i prouči pojam </a:t>
            </a:r>
            <a:r>
              <a:rPr lang="hr-HR" sz="2000" b="1" dirty="0"/>
              <a:t>voda. </a:t>
            </a:r>
            <a:r>
              <a:rPr lang="hr-HR" sz="2000" dirty="0"/>
              <a:t>Na prazne crte pored dolje navedenih tvrdnji upiši riječi – UVIJEK, PONEKAD ili NIKAD.</a:t>
            </a:r>
          </a:p>
          <a:p>
            <a:pPr>
              <a:buNone/>
            </a:pPr>
            <a:endParaRPr lang="hr-HR" sz="2000" dirty="0"/>
          </a:p>
          <a:p>
            <a:pPr>
              <a:buNone/>
            </a:pPr>
            <a:r>
              <a:rPr lang="hr-HR" sz="2000" b="1" dirty="0"/>
              <a:t>	Voda</a:t>
            </a:r>
            <a:r>
              <a:rPr lang="hr-HR" sz="2000" dirty="0"/>
              <a:t> se može naći na Zemlji u tekućem stanju.     ____________________</a:t>
            </a:r>
          </a:p>
          <a:p>
            <a:pPr>
              <a:buNone/>
            </a:pPr>
            <a:r>
              <a:rPr lang="hr-HR" sz="2000" dirty="0"/>
              <a:t>	</a:t>
            </a:r>
            <a:r>
              <a:rPr lang="hr-HR" sz="2000" b="1" dirty="0"/>
              <a:t>Voda</a:t>
            </a:r>
            <a:r>
              <a:rPr lang="hr-HR" sz="2000" dirty="0"/>
              <a:t> je dio našeg tijela.    __________________________________</a:t>
            </a:r>
          </a:p>
          <a:p>
            <a:pPr>
              <a:buNone/>
            </a:pPr>
            <a:r>
              <a:rPr lang="hr-HR" sz="2000" dirty="0"/>
              <a:t>	</a:t>
            </a:r>
            <a:r>
              <a:rPr lang="hr-HR" sz="2000" b="1" dirty="0"/>
              <a:t>Merkur</a:t>
            </a:r>
            <a:r>
              <a:rPr lang="hr-HR" sz="2000" dirty="0"/>
              <a:t> je najudaljeniji planet od Sunca. _______________________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2800" b="1" dirty="0"/>
              <a:t>ENCIKLOPEDIJA SVIJET OKO NAS</a:t>
            </a:r>
            <a:br>
              <a:rPr lang="hr-HR" sz="2800" dirty="0"/>
            </a:b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hr-HR" sz="2000" dirty="0"/>
              <a:t>U enciklopediji pronađi i prouči pojmove </a:t>
            </a:r>
            <a:r>
              <a:rPr lang="hr-HR" sz="2000" b="1" dirty="0"/>
              <a:t>Braća Wright </a:t>
            </a:r>
            <a:r>
              <a:rPr lang="hr-HR" sz="2000" dirty="0"/>
              <a:t>te</a:t>
            </a:r>
            <a:r>
              <a:rPr lang="hr-HR" sz="2000" b="1" dirty="0"/>
              <a:t> Karl i Berta Benz. </a:t>
            </a:r>
            <a:r>
              <a:rPr lang="hr-HR" sz="2000" dirty="0"/>
              <a:t>Odgovori na pitanje:</a:t>
            </a:r>
          </a:p>
          <a:p>
            <a:pPr marL="457200" indent="-457200">
              <a:buAutoNum type="arabicPeriod"/>
            </a:pPr>
            <a:endParaRPr lang="hr-HR" sz="2000" dirty="0"/>
          </a:p>
          <a:p>
            <a:pPr>
              <a:buNone/>
            </a:pPr>
            <a:r>
              <a:rPr lang="hr-HR" sz="2000" dirty="0"/>
              <a:t>Tko je prvi isprobao svoj izum – braća Wright ili supružnici Benz?</a:t>
            </a:r>
          </a:p>
          <a:p>
            <a:pPr>
              <a:buNone/>
            </a:pPr>
            <a:r>
              <a:rPr lang="hr-HR" sz="2000" dirty="0"/>
              <a:t>_______________________________________________________________</a:t>
            </a:r>
            <a:r>
              <a:rPr lang="hr-HR" sz="2000" b="1" dirty="0"/>
              <a:t> </a:t>
            </a:r>
          </a:p>
          <a:p>
            <a:pPr>
              <a:buNone/>
            </a:pPr>
            <a:endParaRPr lang="hr-HR" sz="2000" dirty="0"/>
          </a:p>
          <a:p>
            <a:pPr>
              <a:buNone/>
            </a:pPr>
            <a:r>
              <a:rPr lang="hr-HR" sz="2000" dirty="0"/>
              <a:t>2. U enciklopediji pronađi i prouči istaknuti pojam iz donjih tvrdnji. Na prazne crte pored navedenih tvrdnji upiši riječi  – UVIJEK, PONEKAD ili NIKAD.</a:t>
            </a:r>
          </a:p>
          <a:p>
            <a:pPr>
              <a:buNone/>
            </a:pPr>
            <a:endParaRPr lang="hr-HR" sz="2000" b="1" dirty="0"/>
          </a:p>
          <a:p>
            <a:pPr>
              <a:buNone/>
            </a:pPr>
            <a:r>
              <a:rPr lang="hr-HR" sz="2000" b="1" dirty="0"/>
              <a:t>Močvare</a:t>
            </a:r>
            <a:r>
              <a:rPr lang="hr-HR" sz="2000" dirty="0"/>
              <a:t> su slane. _____________________________________</a:t>
            </a:r>
          </a:p>
          <a:p>
            <a:pPr>
              <a:buNone/>
            </a:pPr>
            <a:r>
              <a:rPr lang="hr-HR" sz="2000" b="1" dirty="0"/>
              <a:t>Eiffelov toranj </a:t>
            </a:r>
            <a:r>
              <a:rPr lang="hr-HR" sz="2000" dirty="0"/>
              <a:t>ima 1665 stuba.   ______________________________</a:t>
            </a:r>
          </a:p>
          <a:p>
            <a:pPr>
              <a:buNone/>
            </a:pPr>
            <a:r>
              <a:rPr lang="hr-HR" sz="2000" b="1" dirty="0"/>
              <a:t>Morske biljke </a:t>
            </a:r>
            <a:r>
              <a:rPr lang="hr-HR" sz="2000" dirty="0"/>
              <a:t>mogu živjeti u najmračnijim i najdubljim oceanima.   __________</a:t>
            </a:r>
          </a:p>
          <a:p>
            <a:pPr>
              <a:buNone/>
            </a:pPr>
            <a:endParaRPr lang="hr-HR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2800" b="1" dirty="0"/>
              <a:t>ENCIKLOPEDIJA PRIRODE</a:t>
            </a:r>
            <a:br>
              <a:rPr lang="hr-HR" sz="2800" dirty="0"/>
            </a:b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marL="457200" lvl="0" indent="-457200">
              <a:buAutoNum type="arabicPeriod"/>
            </a:pPr>
            <a:r>
              <a:rPr lang="hr-HR" sz="2000" dirty="0"/>
              <a:t>U enciklopediji pronađi i prouči pojmove </a:t>
            </a:r>
            <a:r>
              <a:rPr lang="hr-HR" sz="2000" b="1" dirty="0"/>
              <a:t>žabe </a:t>
            </a:r>
            <a:r>
              <a:rPr lang="hr-HR" sz="2000" dirty="0"/>
              <a:t>i </a:t>
            </a:r>
            <a:r>
              <a:rPr lang="hr-HR" sz="2000" b="1" dirty="0"/>
              <a:t>jeleni.</a:t>
            </a:r>
          </a:p>
          <a:p>
            <a:pPr marL="0" lvl="0" indent="0">
              <a:buNone/>
            </a:pPr>
            <a:r>
              <a:rPr lang="hr-HR" sz="2000" b="1" dirty="0"/>
              <a:t>        </a:t>
            </a:r>
            <a:r>
              <a:rPr lang="hr-HR" sz="2000" dirty="0"/>
              <a:t>Odgovori na pitanje:</a:t>
            </a:r>
          </a:p>
          <a:p>
            <a:pPr marL="457200" lvl="0" indent="-457200">
              <a:buAutoNum type="arabicPeriod"/>
            </a:pPr>
            <a:endParaRPr lang="hr-HR" sz="2000" dirty="0"/>
          </a:p>
          <a:p>
            <a:pPr>
              <a:buNone/>
            </a:pPr>
            <a:r>
              <a:rPr lang="hr-HR" sz="2000" dirty="0"/>
              <a:t>Možeš li u divljini sresti više različitih vrsta jelena ili žaba?</a:t>
            </a:r>
          </a:p>
          <a:p>
            <a:pPr>
              <a:buNone/>
            </a:pPr>
            <a:r>
              <a:rPr lang="hr-HR" sz="2000" dirty="0"/>
              <a:t>________________________________________________________________</a:t>
            </a:r>
          </a:p>
          <a:p>
            <a:pPr>
              <a:buNone/>
            </a:pPr>
            <a:endParaRPr lang="hr-HR" sz="2000" dirty="0"/>
          </a:p>
          <a:p>
            <a:pPr>
              <a:buNone/>
            </a:pPr>
            <a:r>
              <a:rPr lang="hr-HR" sz="2000" dirty="0"/>
              <a:t>2. U enciklopediji pronađi i prouči istaknuti pojam iz donjih tvrdnji. Na prazne crte pored navedenih tvrdnji upiši riječi  – UVIJEK, PONEKAD ili NIKAD.</a:t>
            </a:r>
          </a:p>
          <a:p>
            <a:pPr>
              <a:buNone/>
            </a:pPr>
            <a:endParaRPr lang="hr-HR" sz="2000" dirty="0"/>
          </a:p>
          <a:p>
            <a:pPr>
              <a:buNone/>
            </a:pPr>
            <a:r>
              <a:rPr lang="hr-HR" sz="2000" b="1" dirty="0"/>
              <a:t>Kunići </a:t>
            </a:r>
            <a:r>
              <a:rPr lang="hr-HR" sz="2000" dirty="0"/>
              <a:t>i zečevi su sisavci. _____________________</a:t>
            </a:r>
          </a:p>
          <a:p>
            <a:pPr>
              <a:buNone/>
            </a:pPr>
            <a:r>
              <a:rPr lang="hr-HR" sz="2000" b="1" dirty="0"/>
              <a:t>Kornjača </a:t>
            </a:r>
            <a:r>
              <a:rPr lang="hr-HR" sz="2000" dirty="0"/>
              <a:t>živi 100 godina. ___________________________</a:t>
            </a:r>
          </a:p>
          <a:p>
            <a:pPr>
              <a:buNone/>
            </a:pPr>
            <a:r>
              <a:rPr lang="hr-HR" sz="2000" b="1" dirty="0"/>
              <a:t>Gljive </a:t>
            </a:r>
            <a:r>
              <a:rPr lang="hr-HR" sz="2000" dirty="0"/>
              <a:t>smatramo biljkama. ___________________</a:t>
            </a:r>
          </a:p>
          <a:p>
            <a:pPr>
              <a:buNone/>
            </a:pPr>
            <a:endParaRPr lang="hr-HR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2800" b="1" dirty="0"/>
              <a:t>ENCIKLOPEDIJA ŽIVOTINJA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hr-HR" sz="2000" dirty="0"/>
              <a:t>U enciklopediji pronađi i prouči pojmove </a:t>
            </a:r>
            <a:r>
              <a:rPr lang="hr-HR" sz="2000" b="1" dirty="0"/>
              <a:t>noj </a:t>
            </a:r>
            <a:r>
              <a:rPr lang="hr-HR" sz="2000" dirty="0"/>
              <a:t>i </a:t>
            </a:r>
            <a:r>
              <a:rPr lang="hr-HR" sz="2000" b="1" dirty="0"/>
              <a:t>nosorog. </a:t>
            </a:r>
          </a:p>
          <a:p>
            <a:pPr marL="0" indent="0">
              <a:buNone/>
            </a:pPr>
            <a:r>
              <a:rPr lang="hr-HR" sz="2000" b="1" dirty="0"/>
              <a:t>         </a:t>
            </a:r>
            <a:r>
              <a:rPr lang="hr-HR" sz="2000" dirty="0"/>
              <a:t>Odgovori na pitanje:</a:t>
            </a:r>
          </a:p>
          <a:p>
            <a:pPr marL="457200" indent="-457200">
              <a:buAutoNum type="arabicPeriod"/>
            </a:pPr>
            <a:endParaRPr lang="hr-HR" sz="2000" dirty="0"/>
          </a:p>
          <a:p>
            <a:pPr>
              <a:buNone/>
            </a:pPr>
            <a:r>
              <a:rPr lang="hr-HR" sz="2000" dirty="0"/>
              <a:t>Tko bi pobijedio u kraćoj utrci – noj ili nosorog?</a:t>
            </a:r>
          </a:p>
          <a:p>
            <a:pPr>
              <a:buNone/>
            </a:pPr>
            <a:r>
              <a:rPr lang="hr-HR" sz="2000" dirty="0"/>
              <a:t>____________________________________________________________</a:t>
            </a:r>
          </a:p>
          <a:p>
            <a:pPr>
              <a:buNone/>
            </a:pPr>
            <a:endParaRPr lang="hr-HR" sz="2000" dirty="0"/>
          </a:p>
          <a:p>
            <a:pPr>
              <a:buNone/>
            </a:pPr>
            <a:r>
              <a:rPr lang="hr-HR" sz="2000" dirty="0"/>
              <a:t>2. U enciklopediji pronađi i prouči istaknuti pojam iz donjih tvrdnji. Na prazne crte pored navedenih tvrdnji upiši riječi  – UVIJEK, PONEKAD ili NIKAD.</a:t>
            </a:r>
          </a:p>
          <a:p>
            <a:pPr>
              <a:buNone/>
            </a:pPr>
            <a:endParaRPr lang="hr-HR" sz="2000" b="1" dirty="0"/>
          </a:p>
          <a:p>
            <a:pPr>
              <a:buNone/>
            </a:pPr>
            <a:r>
              <a:rPr lang="hr-HR" sz="2000" b="1" dirty="0"/>
              <a:t>Stonoga </a:t>
            </a:r>
            <a:r>
              <a:rPr lang="hr-HR" sz="2000" dirty="0"/>
              <a:t>ima sto nogu</a:t>
            </a:r>
            <a:r>
              <a:rPr lang="hr-HR" sz="2000" b="1" dirty="0"/>
              <a:t>.</a:t>
            </a:r>
            <a:r>
              <a:rPr lang="hr-HR" sz="2000" dirty="0"/>
              <a:t> __________________________________</a:t>
            </a:r>
          </a:p>
          <a:p>
            <a:pPr>
              <a:buNone/>
            </a:pPr>
            <a:r>
              <a:rPr lang="hr-HR" sz="2000" dirty="0"/>
              <a:t>Kornjače</a:t>
            </a:r>
            <a:r>
              <a:rPr lang="hr-HR" sz="2000" b="1" dirty="0"/>
              <a:t> </a:t>
            </a:r>
            <a:r>
              <a:rPr lang="hr-HR" sz="2000" dirty="0"/>
              <a:t>i krokodili su </a:t>
            </a:r>
            <a:r>
              <a:rPr lang="hr-HR" sz="2000" b="1" dirty="0"/>
              <a:t>gmazovi</a:t>
            </a:r>
            <a:r>
              <a:rPr lang="hr-HR" sz="2000" dirty="0"/>
              <a:t>.</a:t>
            </a:r>
            <a:r>
              <a:rPr lang="hr-HR" sz="2000" b="1" dirty="0"/>
              <a:t>  </a:t>
            </a:r>
            <a:r>
              <a:rPr lang="hr-HR" sz="2000" dirty="0"/>
              <a:t>___________________________</a:t>
            </a:r>
          </a:p>
          <a:p>
            <a:pPr>
              <a:buNone/>
            </a:pPr>
            <a:r>
              <a:rPr lang="hr-HR" sz="2000" b="1" dirty="0"/>
              <a:t>Štuka </a:t>
            </a:r>
            <a:r>
              <a:rPr lang="hr-HR" sz="2000" dirty="0"/>
              <a:t>živi u slanoj vodi.</a:t>
            </a:r>
            <a:r>
              <a:rPr lang="hr-HR" sz="2000" b="1" dirty="0"/>
              <a:t> </a:t>
            </a:r>
            <a:r>
              <a:rPr lang="hr-HR" sz="2000" dirty="0"/>
              <a:t>__________________________________</a:t>
            </a:r>
          </a:p>
          <a:p>
            <a:pPr>
              <a:buNone/>
            </a:pPr>
            <a:endParaRPr lang="hr-HR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2800" b="1" dirty="0"/>
              <a:t>ILUSTRIRANA ENCIKLOPEDIJA ŽIVOTINJA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>
              <a:buAutoNum type="arabicPeriod"/>
            </a:pPr>
            <a:r>
              <a:rPr lang="hr-HR" sz="2000" dirty="0"/>
              <a:t>U enciklopediji pronađi i prouči pojmove </a:t>
            </a:r>
            <a:r>
              <a:rPr lang="hr-HR" sz="2000" b="1" dirty="0"/>
              <a:t>vrabac </a:t>
            </a:r>
            <a:r>
              <a:rPr lang="hr-HR" sz="2000" dirty="0"/>
              <a:t>i </a:t>
            </a:r>
            <a:r>
              <a:rPr lang="hr-HR" sz="2000" b="1" dirty="0"/>
              <a:t>prepelica.</a:t>
            </a:r>
          </a:p>
          <a:p>
            <a:pPr marL="0" lvl="0" indent="0">
              <a:buNone/>
            </a:pPr>
            <a:r>
              <a:rPr lang="hr-HR" sz="2000" b="1" dirty="0"/>
              <a:t>        </a:t>
            </a:r>
            <a:r>
              <a:rPr lang="hr-HR" sz="2000" dirty="0"/>
              <a:t>Odgovori na pitanje:</a:t>
            </a:r>
          </a:p>
          <a:p>
            <a:pPr marL="0" lvl="0" indent="0">
              <a:buNone/>
            </a:pPr>
            <a:endParaRPr lang="hr-HR" sz="2000" dirty="0"/>
          </a:p>
          <a:p>
            <a:pPr>
              <a:buNone/>
            </a:pPr>
            <a:r>
              <a:rPr lang="hr-HR" sz="2000" dirty="0"/>
              <a:t>Na čije će gnijezdo krtica prije naići – gnijezdo vrapca ili gnijezdo prepelice?</a:t>
            </a:r>
          </a:p>
          <a:p>
            <a:pPr>
              <a:buNone/>
            </a:pPr>
            <a:r>
              <a:rPr lang="hr-HR" sz="2000" dirty="0"/>
              <a:t>____________________________________________________________</a:t>
            </a:r>
          </a:p>
          <a:p>
            <a:pPr lvl="0">
              <a:buNone/>
            </a:pPr>
            <a:endParaRPr lang="hr-HR" sz="2000" dirty="0"/>
          </a:p>
          <a:p>
            <a:pPr lvl="0">
              <a:buNone/>
            </a:pPr>
            <a:r>
              <a:rPr lang="hr-HR" sz="2000" dirty="0"/>
              <a:t>2. U enciklopediji pronađi i prouči istaknuti pojam iz donjih tvrdnji. Na prazne crte pored navedenih tvrdnji upiši riječi  – UVIJEK, PONEKAD ili NIKAD.</a:t>
            </a:r>
          </a:p>
          <a:p>
            <a:pPr>
              <a:buNone/>
            </a:pPr>
            <a:endParaRPr lang="hr-HR" sz="2000" b="1" dirty="0"/>
          </a:p>
          <a:p>
            <a:pPr>
              <a:buNone/>
            </a:pPr>
            <a:r>
              <a:rPr lang="hr-HR" sz="2000" b="1" dirty="0"/>
              <a:t>Šaran </a:t>
            </a:r>
            <a:r>
              <a:rPr lang="hr-HR" sz="2000" dirty="0"/>
              <a:t>živi u rijekama</a:t>
            </a:r>
            <a:r>
              <a:rPr lang="hr-HR" sz="2000" b="1" dirty="0"/>
              <a:t>.</a:t>
            </a:r>
            <a:r>
              <a:rPr lang="hr-HR" sz="2000" dirty="0"/>
              <a:t> ____________________</a:t>
            </a:r>
          </a:p>
          <a:p>
            <a:pPr>
              <a:buNone/>
            </a:pPr>
            <a:r>
              <a:rPr lang="hr-HR" sz="2000" dirty="0"/>
              <a:t>Vjeverice su </a:t>
            </a:r>
            <a:r>
              <a:rPr lang="hr-HR" sz="2000" b="1" dirty="0"/>
              <a:t>glodavci</a:t>
            </a:r>
            <a:r>
              <a:rPr lang="hr-HR" sz="2000" dirty="0"/>
              <a:t>.</a:t>
            </a:r>
            <a:r>
              <a:rPr lang="hr-HR" sz="2000" b="1" dirty="0"/>
              <a:t>  </a:t>
            </a:r>
            <a:r>
              <a:rPr lang="hr-HR" sz="2000" dirty="0"/>
              <a:t>___________________________</a:t>
            </a:r>
          </a:p>
          <a:p>
            <a:pPr>
              <a:buNone/>
            </a:pPr>
            <a:r>
              <a:rPr lang="hr-HR" sz="2000" b="1" dirty="0"/>
              <a:t>Vuk</a:t>
            </a:r>
            <a:r>
              <a:rPr lang="hr-HR" sz="2000" dirty="0"/>
              <a:t> je najmanji član porodice pasa.</a:t>
            </a:r>
            <a:r>
              <a:rPr lang="hr-HR" sz="2000" b="1" dirty="0"/>
              <a:t> </a:t>
            </a:r>
            <a:r>
              <a:rPr lang="hr-HR" sz="2000" dirty="0"/>
              <a:t>_________________________</a:t>
            </a:r>
          </a:p>
          <a:p>
            <a:pPr>
              <a:buNone/>
            </a:pPr>
            <a:endParaRPr lang="hr-HR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1177</Words>
  <Application>Microsoft Office PowerPoint</Application>
  <PresentationFormat>Prikaz na zaslonu (4:3)</PresentationFormat>
  <Paragraphs>172</Paragraphs>
  <Slides>17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Složi riječ od slogova</vt:lpstr>
      <vt:lpstr>Enciklopedija</vt:lpstr>
      <vt:lpstr>Enciklopedija</vt:lpstr>
      <vt:lpstr>Enciklopedija</vt:lpstr>
      <vt:lpstr>ENCIKLOPEDIJA SVE OKO NAS </vt:lpstr>
      <vt:lpstr>ENCIKLOPEDIJA SVIJET OKO NAS </vt:lpstr>
      <vt:lpstr>ENCIKLOPEDIJA PRIRODE </vt:lpstr>
      <vt:lpstr>ENCIKLOPEDIJA ŽIVOTINJA</vt:lpstr>
      <vt:lpstr>ILUSTRIRANA ENCIKLOPEDIJA ŽIVOTINJA</vt:lpstr>
      <vt:lpstr>MOJA ENCIKLOPEDIJA</vt:lpstr>
      <vt:lpstr>ILUSTRIRANA DJEČJA ENCIKLOPEDIJA (INTERNET-VEZE)</vt:lpstr>
      <vt:lpstr>ENCIKLOPEDIJA ŽELIM ZNATI ZAŠTO</vt:lpstr>
      <vt:lpstr>FAKTOPEDIJA </vt:lpstr>
      <vt:lpstr>ILUSTRIRANA ENCIKLOPEDIJA ŽIVOTINJA</vt:lpstr>
      <vt:lpstr>E- ENCIKLOPEDIJA</vt:lpstr>
      <vt:lpstr>DJEČJA ENCIKLOPEDIJA PRIRODNIH ZNANOSTI</vt:lpstr>
      <vt:lpstr>ENCIKLOPEDIJA PRIRODE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Enciklopedija</dc:title>
  <dc:creator>Boris</dc:creator>
  <cp:lastModifiedBy>NIKOLINA SABOLIĆ</cp:lastModifiedBy>
  <cp:revision>23</cp:revision>
  <dcterms:created xsi:type="dcterms:W3CDTF">2019-11-11T21:10:58Z</dcterms:created>
  <dcterms:modified xsi:type="dcterms:W3CDTF">2022-06-29T12:30:20Z</dcterms:modified>
</cp:coreProperties>
</file>