
<file path=[Content_Types].xml><?xml version="1.0" encoding="utf-8"?>
<Types xmlns="http://schemas.openxmlformats.org/package/2006/content-types">
  <Default Extension="jfif" ContentType="image/jpe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2" r:id="rId2"/>
    <p:sldId id="281" r:id="rId3"/>
    <p:sldId id="282" r:id="rId4"/>
    <p:sldId id="283" r:id="rId5"/>
    <p:sldId id="284" r:id="rId6"/>
    <p:sldId id="285" r:id="rId7"/>
    <p:sldId id="289" r:id="rId8"/>
    <p:sldId id="276" r:id="rId9"/>
    <p:sldId id="278" r:id="rId10"/>
    <p:sldId id="286" r:id="rId11"/>
    <p:sldId id="275" r:id="rId12"/>
    <p:sldId id="287" r:id="rId13"/>
    <p:sldId id="280" r:id="rId14"/>
    <p:sldId id="288" r:id="rId15"/>
  </p:sldIdLst>
  <p:sldSz cx="12192000" cy="6858000"/>
  <p:notesSz cx="6669088" cy="9926638"/>
  <p:custDataLst>
    <p:tags r:id="rId18"/>
  </p:custDataLst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at 30 s" id="{1C85585A-2ADC-4385-8BA5-044504A297B6}">
          <p14:sldIdLst>
            <p14:sldId id="262"/>
            <p14:sldId id="281"/>
            <p14:sldId id="282"/>
            <p14:sldId id="283"/>
            <p14:sldId id="284"/>
            <p14:sldId id="285"/>
            <p14:sldId id="289"/>
            <p14:sldId id="276"/>
            <p14:sldId id="278"/>
            <p14:sldId id="286"/>
            <p14:sldId id="275"/>
            <p14:sldId id="287"/>
            <p14:sldId id="280"/>
            <p14:sldId id="288"/>
          </p14:sldIdLst>
        </p14:section>
        <p14:section name="sat 1 min" id="{FF6287C1-9615-4057-B8F7-830BF6E948DA}">
          <p14:sldIdLst/>
        </p14:section>
        <p14:section name="sat 2 min" id="{201E0828-0828-4C19-A6CF-CE5FF366859D}">
          <p14:sldIdLst/>
        </p14:section>
        <p14:section name="sat 5 min" id="{8591CD2D-2684-42DC-91D4-6D050565FABE}">
          <p14:sldIdLst/>
        </p14:section>
        <p14:section name="sat 10 min" id="{314F51AF-1441-4174-9800-B5DE2F0EBE8F}">
          <p14:sldIdLst/>
        </p14:section>
        <p14:section name="sat 20 min" id="{1DC6372D-8D06-424D-A979-C2D1C771256E}">
          <p14:sldIdLst/>
        </p14:section>
        <p14:section name="sat 30 min" id="{DA42CE8B-9356-442F-BE93-3F2DD48D3F2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0A4"/>
    <a:srgbClr val="FDCA9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16" autoAdjust="0"/>
  </p:normalViewPr>
  <p:slideViewPr>
    <p:cSldViewPr snapToGrid="0">
      <p:cViewPr varScale="1">
        <p:scale>
          <a:sx n="123" d="100"/>
          <a:sy n="123" d="100"/>
        </p:scale>
        <p:origin x="114" y="19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7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>
            <a:extLst>
              <a:ext uri="{FF2B5EF4-FFF2-40B4-BE49-F238E27FC236}">
                <a16:creationId xmlns:a16="http://schemas.microsoft.com/office/drawing/2014/main" id="{9506A0BE-1F65-4256-9DDD-D526A52F4F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/>
          </a:p>
        </p:txBody>
      </p:sp>
      <p:sp>
        <p:nvSpPr>
          <p:cNvPr id="3" name="Rezervirano mjesto za datum 2">
            <a:extLst>
              <a:ext uri="{FF2B5EF4-FFF2-40B4-BE49-F238E27FC236}">
                <a16:creationId xmlns:a16="http://schemas.microsoft.com/office/drawing/2014/main" id="{53C1C37D-0761-48C5-865F-19AE24EA54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856975-AC72-4803-9781-D6F17C1076AF}" type="datetime1">
              <a:rPr lang="hr-HR" smtClean="0"/>
              <a:t>14.2.2023.</a:t>
            </a:fld>
            <a:endParaRPr lang="hr-HR" dirty="0"/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id="{4B1787A0-C03B-4149-83E3-EF31A0C03D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/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id="{3089660A-E70E-45ED-A8F6-E080563B9F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CD78B62-21B0-4D73-A6FA-B4974F709F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6890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C776B-62AB-4E22-BC55-24BD2476B90B}" type="datetime1">
              <a:rPr lang="hr-HR" smtClean="0"/>
              <a:pPr/>
              <a:t>14.2.2023.</a:t>
            </a:fld>
            <a:endParaRPr lang="hr-HR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985250B-A0CB-404A-9CCD-DF26724FEDE3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922648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985250B-A0CB-404A-9CCD-DF26724FEDE3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1575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0"/>
              <a:t>Kliknite da biste uredili stil podnaslova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D6B20D-02EE-4C3F-B8B4-0CF3171106DF}" type="datetime1">
              <a:rPr lang="hr-HR" noProof="0" smtClean="0"/>
              <a:t>14.2.2023.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hr-HR" noProof="0" smtClean="0"/>
              <a:t>‹#›</a:t>
            </a:fld>
            <a:endParaRPr lang="hr-HR" noProof="0"/>
          </a:p>
        </p:txBody>
      </p:sp>
      <p:grpSp>
        <p:nvGrpSpPr>
          <p:cNvPr id="7" name="Grupa 6"/>
          <p:cNvGrpSpPr/>
          <p:nvPr userDrawn="1"/>
        </p:nvGrpSpPr>
        <p:grpSpPr>
          <a:xfrm>
            <a:off x="0" y="-17227"/>
            <a:ext cx="12221028" cy="7054380"/>
            <a:chOff x="-29028" y="0"/>
            <a:chExt cx="12221028" cy="7054380"/>
          </a:xfrm>
        </p:grpSpPr>
        <p:pic>
          <p:nvPicPr>
            <p:cNvPr id="8" name="Slika 7"/>
            <p:cNvPicPr>
              <a:picLocks noChangeAspect="1"/>
            </p:cNvPicPr>
            <p:nvPr/>
          </p:nvPicPr>
          <p:blipFill rotWithShape="1">
            <a:blip r:embed="rId2"/>
            <a:srcRect l="9721"/>
            <a:stretch/>
          </p:blipFill>
          <p:spPr>
            <a:xfrm>
              <a:off x="-29028" y="0"/>
              <a:ext cx="12221028" cy="7054380"/>
            </a:xfrm>
            <a:prstGeom prst="rect">
              <a:avLst/>
            </a:prstGeom>
          </p:spPr>
        </p:pic>
        <p:grpSp>
          <p:nvGrpSpPr>
            <p:cNvPr id="9" name="Grupa 8"/>
            <p:cNvGrpSpPr/>
            <p:nvPr/>
          </p:nvGrpSpPr>
          <p:grpSpPr>
            <a:xfrm>
              <a:off x="7045160" y="3839994"/>
              <a:ext cx="3270049" cy="647652"/>
              <a:chOff x="7045160" y="3839994"/>
              <a:chExt cx="3270049" cy="647652"/>
            </a:xfrm>
          </p:grpSpPr>
          <p:sp>
            <p:nvSpPr>
              <p:cNvPr id="10" name="Zaobljeni pravokutnik 9"/>
              <p:cNvSpPr/>
              <p:nvPr/>
            </p:nvSpPr>
            <p:spPr>
              <a:xfrm rot="21089594">
                <a:off x="7045160" y="3851771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hr-HR" noProof="0"/>
              </a:p>
            </p:txBody>
          </p:sp>
          <p:sp>
            <p:nvSpPr>
              <p:cNvPr id="11" name="Zaobljeni pravokutnik 10"/>
              <p:cNvSpPr/>
              <p:nvPr/>
            </p:nvSpPr>
            <p:spPr>
              <a:xfrm rot="1079854">
                <a:off x="8681648" y="3924583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hr-HR" noProof="0"/>
              </a:p>
            </p:txBody>
          </p:sp>
          <p:sp>
            <p:nvSpPr>
              <p:cNvPr id="12" name="Zaobljeni pravokutnik 11"/>
              <p:cNvSpPr/>
              <p:nvPr/>
            </p:nvSpPr>
            <p:spPr>
              <a:xfrm rot="20999673">
                <a:off x="10177227" y="3839994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hr-HR" noProof="0"/>
              </a:p>
            </p:txBody>
          </p:sp>
          <p:sp>
            <p:nvSpPr>
              <p:cNvPr id="13" name="Zaobljeni pravokutnik 12"/>
              <p:cNvSpPr/>
              <p:nvPr/>
            </p:nvSpPr>
            <p:spPr>
              <a:xfrm rot="1030604">
                <a:off x="10162266" y="4434662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hr-HR" noProof="0"/>
              </a:p>
            </p:txBody>
          </p:sp>
        </p:grpSp>
      </p:grpSp>
      <p:sp>
        <p:nvSpPr>
          <p:cNvPr id="14" name="Elipsa 13"/>
          <p:cNvSpPr/>
          <p:nvPr userDrawn="1"/>
        </p:nvSpPr>
        <p:spPr>
          <a:xfrm>
            <a:off x="8959117" y="2854089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15" name="Pravokutnik 14"/>
          <p:cNvSpPr/>
          <p:nvPr userDrawn="1"/>
        </p:nvSpPr>
        <p:spPr>
          <a:xfrm>
            <a:off x="9760291" y="2351626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16" name="Jednakokračni trokut 15"/>
          <p:cNvSpPr/>
          <p:nvPr userDrawn="1"/>
        </p:nvSpPr>
        <p:spPr>
          <a:xfrm>
            <a:off x="8414089" y="2180988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17" name="Paralelogram 16"/>
          <p:cNvSpPr/>
          <p:nvPr userDrawn="1"/>
        </p:nvSpPr>
        <p:spPr>
          <a:xfrm>
            <a:off x="7542769" y="2200691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18" name="Srce 17"/>
          <p:cNvSpPr/>
          <p:nvPr userDrawn="1"/>
        </p:nvSpPr>
        <p:spPr>
          <a:xfrm>
            <a:off x="10561465" y="2133345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41143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18507C-88FA-4B09-8706-B835BCE9DA39}" type="datetime1">
              <a:rPr lang="hr-HR" noProof="0" smtClean="0"/>
              <a:t>14.2.2023.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83567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li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/>
              <a:t>Kliknite ikonu da biste dodali  sliku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125D28-AC28-4F7C-B0CE-7CD20B85D611}" type="datetime1">
              <a:rPr lang="hr-HR" noProof="0" smtClean="0"/>
              <a:t>14.2.2023.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470735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slovni slajd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 userDrawn="1"/>
        </p:nvPicPr>
        <p:blipFill rotWithShape="1">
          <a:blip r:embed="rId2"/>
          <a:srcRect r="36869"/>
          <a:stretch/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1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0"/>
              <a:t>Kliknite da biste uredili stil podnaslova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2213BE-E27C-4873-B09C-C09811F00290}" type="datetime1">
              <a:rPr lang="hr-HR" noProof="0" smtClean="0"/>
              <a:t>14.2.2023.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hr-HR" noProof="0" smtClean="0"/>
              <a:t>‹#›</a:t>
            </a:fld>
            <a:endParaRPr lang="hr-HR" noProof="0"/>
          </a:p>
        </p:txBody>
      </p:sp>
      <p:grpSp>
        <p:nvGrpSpPr>
          <p:cNvPr id="7" name="Grupa 6"/>
          <p:cNvGrpSpPr/>
          <p:nvPr userDrawn="1"/>
        </p:nvGrpSpPr>
        <p:grpSpPr>
          <a:xfrm>
            <a:off x="0" y="0"/>
            <a:ext cx="12268200" cy="6887497"/>
            <a:chOff x="0" y="-29497"/>
            <a:chExt cx="12268200" cy="6887497"/>
          </a:xfrm>
        </p:grpSpPr>
        <p:pic>
          <p:nvPicPr>
            <p:cNvPr id="8" name="Slika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Zaobljeni pravokutnik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  <p:sp>
          <p:nvSpPr>
            <p:cNvPr id="10" name="Zaobljeni pravokutnik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</p:grpSp>
      <p:sp>
        <p:nvSpPr>
          <p:cNvPr id="11" name="Elipsa 10"/>
          <p:cNvSpPr/>
          <p:nvPr userDrawn="1"/>
        </p:nvSpPr>
        <p:spPr>
          <a:xfrm>
            <a:off x="9573760" y="2632843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12" name="Pravokutnik 11"/>
          <p:cNvSpPr/>
          <p:nvPr userDrawn="1"/>
        </p:nvSpPr>
        <p:spPr>
          <a:xfrm>
            <a:off x="9894319" y="1733836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13" name="Jednakokračni trokut 12"/>
          <p:cNvSpPr/>
          <p:nvPr userDrawn="1"/>
        </p:nvSpPr>
        <p:spPr>
          <a:xfrm>
            <a:off x="8866641" y="1741460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14" name="Paralelogram 13"/>
          <p:cNvSpPr/>
          <p:nvPr userDrawn="1"/>
        </p:nvSpPr>
        <p:spPr>
          <a:xfrm>
            <a:off x="8628376" y="2797942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15" name="Srce 14"/>
          <p:cNvSpPr/>
          <p:nvPr userDrawn="1"/>
        </p:nvSpPr>
        <p:spPr>
          <a:xfrm>
            <a:off x="10720899" y="2283592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16" name="Naslov 15">
            <a:extLst>
              <a:ext uri="{FF2B5EF4-FFF2-40B4-BE49-F238E27FC236}">
                <a16:creationId xmlns:a16="http://schemas.microsoft.com/office/drawing/2014/main" id="{5217CD73-2733-4306-A846-BC3B4BCC1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41966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23789C-8B85-411B-9049-DAE1534A259A}" type="datetime1">
              <a:rPr lang="hr-HR" noProof="0" smtClean="0"/>
              <a:t>14.2.2023.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818706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394C9A-4084-4BA2-88B7-7A7D3A8BF75E}" type="datetime1">
              <a:rPr lang="hr-HR" noProof="0" smtClean="0"/>
              <a:t>14.2.2023.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44281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60BEFA-C6A9-45F1-8836-CD12AEDA72CD}" type="datetime1">
              <a:rPr lang="hr-HR" noProof="0" smtClean="0"/>
              <a:t>14.2.2023.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15800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342205-99DA-49FE-928D-CB47F355A39D}" type="datetime1">
              <a:rPr lang="hr-HR" noProof="0" smtClean="0"/>
              <a:t>14.2.2023.</a:t>
            </a:fld>
            <a:endParaRPr lang="hr-HR" noProof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47335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E14606-8D75-41DD-A075-1307DC26C30E}" type="datetime1">
              <a:rPr lang="hr-HR" noProof="0" smtClean="0"/>
              <a:t>14.2.2023.</a:t>
            </a:fld>
            <a:endParaRPr lang="hr-HR" noProof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080385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5B5A32-20AE-46DD-8D6F-AAD90C46A0C8}" type="datetime1">
              <a:rPr lang="hr-HR" noProof="0" smtClean="0"/>
              <a:t>14.2.2023.</a:t>
            </a:fld>
            <a:endParaRPr lang="hr-HR" noProof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376234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3E0FAE1-3DC1-4C0C-85F3-455A4C2F5C9F}" type="datetime1">
              <a:rPr lang="hr-HR" noProof="0" smtClean="0"/>
              <a:t>14.2.2023.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DF5074B-1D8C-4FBF-B643-29DBF83DE07B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48343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hr.wikipedia.org/wiki/Motivacija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hr.wikipedia.org/wiki/Humor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6.jp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fif"/><Relationship Id="rId9" Type="http://schemas.openxmlformats.org/officeDocument/2006/relationships/image" Target="../media/image8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Znanje" TargetMode="External"/><Relationship Id="rId2" Type="http://schemas.openxmlformats.org/officeDocument/2006/relationships/hyperlink" Target="https://hr.wikipedia.org/wiki/Psihologij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r.wikipedia.org/wiki/Pam%C4%87enje" TargetMode="External"/><Relationship Id="rId4" Type="http://schemas.openxmlformats.org/officeDocument/2006/relationships/hyperlink" Target="https://hr.wikipedia.org/wiki/Informacija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A3CB5DBB-79A3-4C06-994C-9285B01BCE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1600" y="3703823"/>
            <a:ext cx="3270738" cy="2964116"/>
            <a:chOff x="-104775" y="187200"/>
            <a:chExt cx="5110163" cy="6382266"/>
          </a:xfrm>
        </p:grpSpPr>
        <p:grpSp>
          <p:nvGrpSpPr>
            <p:cNvPr id="120" name="pokretanje mjerača vremena"/>
            <p:cNvGrpSpPr/>
            <p:nvPr/>
          </p:nvGrpSpPr>
          <p:grpSpPr>
            <a:xfrm>
              <a:off x="1512000" y="187200"/>
              <a:ext cx="2636838" cy="799962"/>
              <a:chOff x="1332706" y="185859"/>
              <a:chExt cx="2636838" cy="799962"/>
            </a:xfrm>
          </p:grpSpPr>
          <p:sp>
            <p:nvSpPr>
              <p:cNvPr id="121" name="Zaobljeni pravokutnik 120"/>
              <p:cNvSpPr/>
              <p:nvPr/>
            </p:nvSpPr>
            <p:spPr>
              <a:xfrm>
                <a:off x="1332706" y="288262"/>
                <a:ext cx="2636838" cy="697559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hr-HR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Zaobljeni pravokutnik 121"/>
              <p:cNvSpPr/>
              <p:nvPr/>
            </p:nvSpPr>
            <p:spPr>
              <a:xfrm>
                <a:off x="1332706" y="185859"/>
                <a:ext cx="2636838" cy="697559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r>
                  <a:rPr lang="hr-HR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</p:grpSp>
        <p:sp>
          <p:nvSpPr>
            <p:cNvPr id="124" name="Zaobljeni pravokutnik 123"/>
            <p:cNvSpPr/>
            <p:nvPr/>
          </p:nvSpPr>
          <p:spPr>
            <a:xfrm>
              <a:off x="1512000" y="289603"/>
              <a:ext cx="2636838" cy="697558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Automatski oblik 3"/>
            <p:cNvSpPr>
              <a:spLocks noChangeAspect="1" noChangeArrowheads="1" noTextEdit="1"/>
            </p:cNvSpPr>
            <p:nvPr/>
          </p:nvSpPr>
          <p:spPr bwMode="auto">
            <a:xfrm>
              <a:off x="0" y="1176728"/>
              <a:ext cx="4922838" cy="538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  <p:sp>
          <p:nvSpPr>
            <p:cNvPr id="139" name="Pravokutnik 5"/>
            <p:cNvSpPr>
              <a:spLocks noChangeArrowheads="1"/>
            </p:cNvSpPr>
            <p:nvPr/>
          </p:nvSpPr>
          <p:spPr bwMode="auto">
            <a:xfrm>
              <a:off x="2655888" y="1741878"/>
              <a:ext cx="136525" cy="371475"/>
            </a:xfrm>
            <a:prstGeom prst="rect">
              <a:avLst/>
            </a:prstGeom>
            <a:solidFill>
              <a:srgbClr val="9E9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40" name="Pravokutnik 6"/>
            <p:cNvSpPr>
              <a:spLocks noChangeArrowheads="1"/>
            </p:cNvSpPr>
            <p:nvPr/>
          </p:nvSpPr>
          <p:spPr bwMode="auto">
            <a:xfrm>
              <a:off x="2655888" y="1741878"/>
              <a:ext cx="136525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41" name="Pravokutnik 7"/>
            <p:cNvSpPr>
              <a:spLocks noChangeArrowheads="1"/>
            </p:cNvSpPr>
            <p:nvPr/>
          </p:nvSpPr>
          <p:spPr bwMode="auto">
            <a:xfrm>
              <a:off x="2655888" y="1741878"/>
              <a:ext cx="136525" cy="146050"/>
            </a:xfrm>
            <a:prstGeom prst="rect">
              <a:avLst/>
            </a:prstGeom>
            <a:solidFill>
              <a:srgbClr val="868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42" name="Pravokutnik 8"/>
            <p:cNvSpPr>
              <a:spLocks noChangeArrowheads="1"/>
            </p:cNvSpPr>
            <p:nvPr/>
          </p:nvSpPr>
          <p:spPr bwMode="auto">
            <a:xfrm>
              <a:off x="2655888" y="1741878"/>
              <a:ext cx="136525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43" name="Prostoručni oblik 9"/>
            <p:cNvSpPr>
              <a:spLocks/>
            </p:cNvSpPr>
            <p:nvPr/>
          </p:nvSpPr>
          <p:spPr bwMode="auto">
            <a:xfrm>
              <a:off x="2498725" y="1633928"/>
              <a:ext cx="460375" cy="195263"/>
            </a:xfrm>
            <a:custGeom>
              <a:avLst/>
              <a:gdLst>
                <a:gd name="T0" fmla="*/ 188 w 188"/>
                <a:gd name="T1" fmla="*/ 64 h 80"/>
                <a:gd name="T2" fmla="*/ 172 w 188"/>
                <a:gd name="T3" fmla="*/ 80 h 80"/>
                <a:gd name="T4" fmla="*/ 16 w 188"/>
                <a:gd name="T5" fmla="*/ 80 h 80"/>
                <a:gd name="T6" fmla="*/ 0 w 188"/>
                <a:gd name="T7" fmla="*/ 64 h 80"/>
                <a:gd name="T8" fmla="*/ 0 w 188"/>
                <a:gd name="T9" fmla="*/ 16 h 80"/>
                <a:gd name="T10" fmla="*/ 16 w 188"/>
                <a:gd name="T11" fmla="*/ 0 h 80"/>
                <a:gd name="T12" fmla="*/ 172 w 188"/>
                <a:gd name="T13" fmla="*/ 0 h 80"/>
                <a:gd name="T14" fmla="*/ 188 w 188"/>
                <a:gd name="T15" fmla="*/ 16 h 80"/>
                <a:gd name="T16" fmla="*/ 188 w 188"/>
                <a:gd name="T17" fmla="*/ 6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80">
                  <a:moveTo>
                    <a:pt x="188" y="64"/>
                  </a:moveTo>
                  <a:cubicBezTo>
                    <a:pt x="188" y="73"/>
                    <a:pt x="181" y="80"/>
                    <a:pt x="172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7" y="80"/>
                    <a:pt x="0" y="73"/>
                    <a:pt x="0" y="6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81" y="0"/>
                    <a:pt x="188" y="7"/>
                    <a:pt x="188" y="16"/>
                  </a:cubicBezTo>
                  <a:lnTo>
                    <a:pt x="188" y="64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44" name="Prostoručni oblik 10"/>
            <p:cNvSpPr>
              <a:spLocks/>
            </p:cNvSpPr>
            <p:nvPr/>
          </p:nvSpPr>
          <p:spPr bwMode="auto">
            <a:xfrm>
              <a:off x="3525838" y="1881578"/>
              <a:ext cx="911225" cy="1109663"/>
            </a:xfrm>
            <a:custGeom>
              <a:avLst/>
              <a:gdLst>
                <a:gd name="T0" fmla="*/ 5 w 372"/>
                <a:gd name="T1" fmla="*/ 378 h 454"/>
                <a:gd name="T2" fmla="*/ 8 w 372"/>
                <a:gd name="T3" fmla="*/ 397 h 454"/>
                <a:gd name="T4" fmla="*/ 80 w 372"/>
                <a:gd name="T5" fmla="*/ 450 h 454"/>
                <a:gd name="T6" fmla="*/ 99 w 372"/>
                <a:gd name="T7" fmla="*/ 447 h 454"/>
                <a:gd name="T8" fmla="*/ 368 w 372"/>
                <a:gd name="T9" fmla="*/ 76 h 454"/>
                <a:gd name="T10" fmla="*/ 364 w 372"/>
                <a:gd name="T11" fmla="*/ 57 h 454"/>
                <a:gd name="T12" fmla="*/ 292 w 372"/>
                <a:gd name="T13" fmla="*/ 5 h 454"/>
                <a:gd name="T14" fmla="*/ 273 w 372"/>
                <a:gd name="T15" fmla="*/ 8 h 454"/>
                <a:gd name="T16" fmla="*/ 5 w 372"/>
                <a:gd name="T17" fmla="*/ 378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454">
                  <a:moveTo>
                    <a:pt x="5" y="378"/>
                  </a:moveTo>
                  <a:cubicBezTo>
                    <a:pt x="0" y="384"/>
                    <a:pt x="2" y="393"/>
                    <a:pt x="8" y="397"/>
                  </a:cubicBezTo>
                  <a:cubicBezTo>
                    <a:pt x="80" y="450"/>
                    <a:pt x="80" y="450"/>
                    <a:pt x="80" y="450"/>
                  </a:cubicBezTo>
                  <a:cubicBezTo>
                    <a:pt x="86" y="454"/>
                    <a:pt x="95" y="453"/>
                    <a:pt x="99" y="447"/>
                  </a:cubicBezTo>
                  <a:cubicBezTo>
                    <a:pt x="368" y="76"/>
                    <a:pt x="368" y="76"/>
                    <a:pt x="368" y="76"/>
                  </a:cubicBezTo>
                  <a:cubicBezTo>
                    <a:pt x="372" y="70"/>
                    <a:pt x="371" y="62"/>
                    <a:pt x="364" y="57"/>
                  </a:cubicBezTo>
                  <a:cubicBezTo>
                    <a:pt x="292" y="5"/>
                    <a:pt x="292" y="5"/>
                    <a:pt x="292" y="5"/>
                  </a:cubicBezTo>
                  <a:cubicBezTo>
                    <a:pt x="286" y="0"/>
                    <a:pt x="277" y="2"/>
                    <a:pt x="273" y="8"/>
                  </a:cubicBezTo>
                  <a:cubicBezTo>
                    <a:pt x="5" y="378"/>
                    <a:pt x="5" y="378"/>
                    <a:pt x="5" y="378"/>
                  </a:cubicBezTo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45" name="Prostoručni oblik 11"/>
            <p:cNvSpPr>
              <a:spLocks/>
            </p:cNvSpPr>
            <p:nvPr/>
          </p:nvSpPr>
          <p:spPr bwMode="auto">
            <a:xfrm>
              <a:off x="1027113" y="1860941"/>
              <a:ext cx="909638" cy="1111250"/>
            </a:xfrm>
            <a:custGeom>
              <a:avLst/>
              <a:gdLst>
                <a:gd name="T0" fmla="*/ 368 w 372"/>
                <a:gd name="T1" fmla="*/ 378 h 454"/>
                <a:gd name="T2" fmla="*/ 365 w 372"/>
                <a:gd name="T3" fmla="*/ 397 h 454"/>
                <a:gd name="T4" fmla="*/ 292 w 372"/>
                <a:gd name="T5" fmla="*/ 449 h 454"/>
                <a:gd name="T6" fmla="*/ 273 w 372"/>
                <a:gd name="T7" fmla="*/ 446 h 454"/>
                <a:gd name="T8" fmla="*/ 5 w 372"/>
                <a:gd name="T9" fmla="*/ 76 h 454"/>
                <a:gd name="T10" fmla="*/ 8 w 372"/>
                <a:gd name="T11" fmla="*/ 57 h 454"/>
                <a:gd name="T12" fmla="*/ 80 w 372"/>
                <a:gd name="T13" fmla="*/ 4 h 454"/>
                <a:gd name="T14" fmla="*/ 100 w 372"/>
                <a:gd name="T15" fmla="*/ 7 h 454"/>
                <a:gd name="T16" fmla="*/ 368 w 372"/>
                <a:gd name="T17" fmla="*/ 378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454">
                  <a:moveTo>
                    <a:pt x="368" y="378"/>
                  </a:moveTo>
                  <a:cubicBezTo>
                    <a:pt x="372" y="384"/>
                    <a:pt x="371" y="392"/>
                    <a:pt x="365" y="397"/>
                  </a:cubicBezTo>
                  <a:cubicBezTo>
                    <a:pt x="292" y="449"/>
                    <a:pt x="292" y="449"/>
                    <a:pt x="292" y="449"/>
                  </a:cubicBezTo>
                  <a:cubicBezTo>
                    <a:pt x="286" y="454"/>
                    <a:pt x="277" y="452"/>
                    <a:pt x="273" y="446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0" y="70"/>
                    <a:pt x="2" y="61"/>
                    <a:pt x="8" y="57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6" y="0"/>
                    <a:pt x="95" y="1"/>
                    <a:pt x="100" y="7"/>
                  </a:cubicBezTo>
                  <a:cubicBezTo>
                    <a:pt x="368" y="378"/>
                    <a:pt x="368" y="378"/>
                    <a:pt x="368" y="378"/>
                  </a:cubicBezTo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46" name="Prostoručni oblik 12"/>
            <p:cNvSpPr>
              <a:spLocks noEditPoints="1"/>
            </p:cNvSpPr>
            <p:nvPr/>
          </p:nvSpPr>
          <p:spPr bwMode="auto">
            <a:xfrm>
              <a:off x="1238250" y="2167328"/>
              <a:ext cx="271463" cy="195263"/>
            </a:xfrm>
            <a:custGeom>
              <a:avLst/>
              <a:gdLst>
                <a:gd name="T0" fmla="*/ 0 w 171"/>
                <a:gd name="T1" fmla="*/ 97 h 123"/>
                <a:gd name="T2" fmla="*/ 0 w 171"/>
                <a:gd name="T3" fmla="*/ 97 h 123"/>
                <a:gd name="T4" fmla="*/ 18 w 171"/>
                <a:gd name="T5" fmla="*/ 123 h 123"/>
                <a:gd name="T6" fmla="*/ 18 w 171"/>
                <a:gd name="T7" fmla="*/ 123 h 123"/>
                <a:gd name="T8" fmla="*/ 0 w 171"/>
                <a:gd name="T9" fmla="*/ 97 h 123"/>
                <a:gd name="T10" fmla="*/ 152 w 171"/>
                <a:gd name="T11" fmla="*/ 0 h 123"/>
                <a:gd name="T12" fmla="*/ 152 w 171"/>
                <a:gd name="T13" fmla="*/ 0 h 123"/>
                <a:gd name="T14" fmla="*/ 171 w 171"/>
                <a:gd name="T15" fmla="*/ 26 h 123"/>
                <a:gd name="T16" fmla="*/ 171 w 171"/>
                <a:gd name="T17" fmla="*/ 26 h 123"/>
                <a:gd name="T18" fmla="*/ 152 w 171"/>
                <a:gd name="T1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23">
                  <a:moveTo>
                    <a:pt x="0" y="97"/>
                  </a:moveTo>
                  <a:lnTo>
                    <a:pt x="0" y="97"/>
                  </a:lnTo>
                  <a:lnTo>
                    <a:pt x="18" y="123"/>
                  </a:lnTo>
                  <a:lnTo>
                    <a:pt x="18" y="123"/>
                  </a:lnTo>
                  <a:lnTo>
                    <a:pt x="0" y="97"/>
                  </a:lnTo>
                  <a:close/>
                  <a:moveTo>
                    <a:pt x="152" y="0"/>
                  </a:moveTo>
                  <a:lnTo>
                    <a:pt x="152" y="0"/>
                  </a:lnTo>
                  <a:lnTo>
                    <a:pt x="171" y="26"/>
                  </a:lnTo>
                  <a:lnTo>
                    <a:pt x="171" y="26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47" name="Prostoručni oblik 13"/>
            <p:cNvSpPr>
              <a:spLocks noEditPoints="1"/>
            </p:cNvSpPr>
            <p:nvPr/>
          </p:nvSpPr>
          <p:spPr bwMode="auto">
            <a:xfrm>
              <a:off x="1238250" y="2167328"/>
              <a:ext cx="271463" cy="195263"/>
            </a:xfrm>
            <a:custGeom>
              <a:avLst/>
              <a:gdLst>
                <a:gd name="T0" fmla="*/ 0 w 171"/>
                <a:gd name="T1" fmla="*/ 97 h 123"/>
                <a:gd name="T2" fmla="*/ 0 w 171"/>
                <a:gd name="T3" fmla="*/ 97 h 123"/>
                <a:gd name="T4" fmla="*/ 18 w 171"/>
                <a:gd name="T5" fmla="*/ 123 h 123"/>
                <a:gd name="T6" fmla="*/ 18 w 171"/>
                <a:gd name="T7" fmla="*/ 123 h 123"/>
                <a:gd name="T8" fmla="*/ 0 w 171"/>
                <a:gd name="T9" fmla="*/ 97 h 123"/>
                <a:gd name="T10" fmla="*/ 152 w 171"/>
                <a:gd name="T11" fmla="*/ 0 h 123"/>
                <a:gd name="T12" fmla="*/ 152 w 171"/>
                <a:gd name="T13" fmla="*/ 0 h 123"/>
                <a:gd name="T14" fmla="*/ 171 w 171"/>
                <a:gd name="T15" fmla="*/ 26 h 123"/>
                <a:gd name="T16" fmla="*/ 171 w 171"/>
                <a:gd name="T17" fmla="*/ 26 h 123"/>
                <a:gd name="T18" fmla="*/ 152 w 171"/>
                <a:gd name="T1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23">
                  <a:moveTo>
                    <a:pt x="0" y="97"/>
                  </a:moveTo>
                  <a:lnTo>
                    <a:pt x="0" y="97"/>
                  </a:lnTo>
                  <a:lnTo>
                    <a:pt x="18" y="123"/>
                  </a:lnTo>
                  <a:lnTo>
                    <a:pt x="18" y="123"/>
                  </a:lnTo>
                  <a:lnTo>
                    <a:pt x="0" y="97"/>
                  </a:lnTo>
                  <a:moveTo>
                    <a:pt x="152" y="0"/>
                  </a:moveTo>
                  <a:lnTo>
                    <a:pt x="152" y="0"/>
                  </a:lnTo>
                  <a:lnTo>
                    <a:pt x="171" y="26"/>
                  </a:lnTo>
                  <a:lnTo>
                    <a:pt x="171" y="26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48" name="Prostoručni oblik 14"/>
            <p:cNvSpPr>
              <a:spLocks/>
            </p:cNvSpPr>
            <p:nvPr/>
          </p:nvSpPr>
          <p:spPr bwMode="auto">
            <a:xfrm>
              <a:off x="1238250" y="2167328"/>
              <a:ext cx="271463" cy="195263"/>
            </a:xfrm>
            <a:custGeom>
              <a:avLst/>
              <a:gdLst>
                <a:gd name="T0" fmla="*/ 99 w 111"/>
                <a:gd name="T1" fmla="*/ 0 h 80"/>
                <a:gd name="T2" fmla="*/ 0 w 111"/>
                <a:gd name="T3" fmla="*/ 63 h 80"/>
                <a:gd name="T4" fmla="*/ 12 w 111"/>
                <a:gd name="T5" fmla="*/ 80 h 80"/>
                <a:gd name="T6" fmla="*/ 33 w 111"/>
                <a:gd name="T7" fmla="*/ 66 h 80"/>
                <a:gd name="T8" fmla="*/ 47 w 111"/>
                <a:gd name="T9" fmla="*/ 59 h 80"/>
                <a:gd name="T10" fmla="*/ 85 w 111"/>
                <a:gd name="T11" fmla="*/ 36 h 80"/>
                <a:gd name="T12" fmla="*/ 107 w 111"/>
                <a:gd name="T13" fmla="*/ 19 h 80"/>
                <a:gd name="T14" fmla="*/ 111 w 111"/>
                <a:gd name="T15" fmla="*/ 17 h 80"/>
                <a:gd name="T16" fmla="*/ 99 w 111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80">
                  <a:moveTo>
                    <a:pt x="99" y="0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9" y="75"/>
                    <a:pt x="26" y="70"/>
                    <a:pt x="33" y="66"/>
                  </a:cubicBezTo>
                  <a:cubicBezTo>
                    <a:pt x="38" y="64"/>
                    <a:pt x="42" y="61"/>
                    <a:pt x="47" y="59"/>
                  </a:cubicBezTo>
                  <a:cubicBezTo>
                    <a:pt x="58" y="50"/>
                    <a:pt x="71" y="42"/>
                    <a:pt x="85" y="36"/>
                  </a:cubicBezTo>
                  <a:cubicBezTo>
                    <a:pt x="92" y="30"/>
                    <a:pt x="99" y="25"/>
                    <a:pt x="107" y="19"/>
                  </a:cubicBezTo>
                  <a:cubicBezTo>
                    <a:pt x="108" y="19"/>
                    <a:pt x="110" y="18"/>
                    <a:pt x="111" y="17"/>
                  </a:cubicBezTo>
                  <a:cubicBezTo>
                    <a:pt x="99" y="0"/>
                    <a:pt x="99" y="0"/>
                    <a:pt x="99" y="0"/>
                  </a:cubicBezTo>
                </a:path>
              </a:pathLst>
            </a:custGeom>
            <a:solidFill>
              <a:srgbClr val="4B4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49" name="Prostoručni oblik 15"/>
            <p:cNvSpPr>
              <a:spLocks/>
            </p:cNvSpPr>
            <p:nvPr/>
          </p:nvSpPr>
          <p:spPr bwMode="auto">
            <a:xfrm>
              <a:off x="4198938" y="2343541"/>
              <a:ext cx="30163" cy="38100"/>
            </a:xfrm>
            <a:custGeom>
              <a:avLst/>
              <a:gdLst>
                <a:gd name="T0" fmla="*/ 11 w 12"/>
                <a:gd name="T1" fmla="*/ 0 h 16"/>
                <a:gd name="T2" fmla="*/ 0 w 12"/>
                <a:gd name="T3" fmla="*/ 15 h 16"/>
                <a:gd name="T4" fmla="*/ 1 w 12"/>
                <a:gd name="T5" fmla="*/ 16 h 16"/>
                <a:gd name="T6" fmla="*/ 12 w 12"/>
                <a:gd name="T7" fmla="*/ 0 h 16"/>
                <a:gd name="T8" fmla="*/ 11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1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5"/>
                    <a:pt x="1" y="1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50" name="Prostoručni oblik 16"/>
            <p:cNvSpPr>
              <a:spLocks/>
            </p:cNvSpPr>
            <p:nvPr/>
          </p:nvSpPr>
          <p:spPr bwMode="auto">
            <a:xfrm>
              <a:off x="3959225" y="2189553"/>
              <a:ext cx="266700" cy="190500"/>
            </a:xfrm>
            <a:custGeom>
              <a:avLst/>
              <a:gdLst>
                <a:gd name="T0" fmla="*/ 11 w 109"/>
                <a:gd name="T1" fmla="*/ 0 h 78"/>
                <a:gd name="T2" fmla="*/ 0 w 109"/>
                <a:gd name="T3" fmla="*/ 16 h 78"/>
                <a:gd name="T4" fmla="*/ 4 w 109"/>
                <a:gd name="T5" fmla="*/ 18 h 78"/>
                <a:gd name="T6" fmla="*/ 26 w 109"/>
                <a:gd name="T7" fmla="*/ 35 h 78"/>
                <a:gd name="T8" fmla="*/ 64 w 109"/>
                <a:gd name="T9" fmla="*/ 58 h 78"/>
                <a:gd name="T10" fmla="*/ 78 w 109"/>
                <a:gd name="T11" fmla="*/ 65 h 78"/>
                <a:gd name="T12" fmla="*/ 98 w 109"/>
                <a:gd name="T13" fmla="*/ 78 h 78"/>
                <a:gd name="T14" fmla="*/ 109 w 109"/>
                <a:gd name="T15" fmla="*/ 63 h 78"/>
                <a:gd name="T16" fmla="*/ 11 w 109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78">
                  <a:moveTo>
                    <a:pt x="11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3" y="18"/>
                    <a:pt x="4" y="18"/>
                  </a:cubicBezTo>
                  <a:cubicBezTo>
                    <a:pt x="11" y="24"/>
                    <a:pt x="19" y="29"/>
                    <a:pt x="26" y="35"/>
                  </a:cubicBezTo>
                  <a:cubicBezTo>
                    <a:pt x="40" y="41"/>
                    <a:pt x="52" y="49"/>
                    <a:pt x="64" y="58"/>
                  </a:cubicBezTo>
                  <a:cubicBezTo>
                    <a:pt x="68" y="61"/>
                    <a:pt x="73" y="63"/>
                    <a:pt x="78" y="65"/>
                  </a:cubicBezTo>
                  <a:cubicBezTo>
                    <a:pt x="85" y="69"/>
                    <a:pt x="92" y="73"/>
                    <a:pt x="98" y="78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4B4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51" name="Prostoručni oblik 17"/>
            <p:cNvSpPr>
              <a:spLocks/>
            </p:cNvSpPr>
            <p:nvPr/>
          </p:nvSpPr>
          <p:spPr bwMode="auto">
            <a:xfrm>
              <a:off x="457200" y="1349766"/>
              <a:ext cx="1560513" cy="1320800"/>
            </a:xfrm>
            <a:custGeom>
              <a:avLst/>
              <a:gdLst>
                <a:gd name="T0" fmla="*/ 638 w 638"/>
                <a:gd name="T1" fmla="*/ 194 h 540"/>
                <a:gd name="T2" fmla="*/ 638 w 638"/>
                <a:gd name="T3" fmla="*/ 194 h 540"/>
                <a:gd name="T4" fmla="*/ 194 w 638"/>
                <a:gd name="T5" fmla="*/ 96 h 540"/>
                <a:gd name="T6" fmla="*/ 96 w 638"/>
                <a:gd name="T7" fmla="*/ 540 h 540"/>
                <a:gd name="T8" fmla="*/ 96 w 638"/>
                <a:gd name="T9" fmla="*/ 540 h 540"/>
                <a:gd name="T10" fmla="*/ 638 w 638"/>
                <a:gd name="T11" fmla="*/ 194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8" h="540">
                  <a:moveTo>
                    <a:pt x="638" y="194"/>
                  </a:moveTo>
                  <a:cubicBezTo>
                    <a:pt x="638" y="194"/>
                    <a:pt x="638" y="194"/>
                    <a:pt x="638" y="194"/>
                  </a:cubicBezTo>
                  <a:cubicBezTo>
                    <a:pt x="543" y="44"/>
                    <a:pt x="344" y="0"/>
                    <a:pt x="194" y="96"/>
                  </a:cubicBezTo>
                  <a:cubicBezTo>
                    <a:pt x="44" y="191"/>
                    <a:pt x="0" y="390"/>
                    <a:pt x="96" y="540"/>
                  </a:cubicBezTo>
                  <a:cubicBezTo>
                    <a:pt x="96" y="540"/>
                    <a:pt x="96" y="540"/>
                    <a:pt x="96" y="540"/>
                  </a:cubicBezTo>
                  <a:cubicBezTo>
                    <a:pt x="638" y="194"/>
                    <a:pt x="638" y="194"/>
                    <a:pt x="638" y="194"/>
                  </a:cubicBezTo>
                </a:path>
              </a:pathLst>
            </a:custGeom>
            <a:solidFill>
              <a:srgbClr val="EA5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52" name="Prostoručni oblik 18"/>
            <p:cNvSpPr>
              <a:spLocks noEditPoints="1"/>
            </p:cNvSpPr>
            <p:nvPr/>
          </p:nvSpPr>
          <p:spPr bwMode="auto">
            <a:xfrm>
              <a:off x="673100" y="2553091"/>
              <a:ext cx="203200" cy="117475"/>
            </a:xfrm>
            <a:custGeom>
              <a:avLst/>
              <a:gdLst>
                <a:gd name="T0" fmla="*/ 0 w 83"/>
                <a:gd name="T1" fmla="*/ 36 h 48"/>
                <a:gd name="T2" fmla="*/ 8 w 83"/>
                <a:gd name="T3" fmla="*/ 48 h 48"/>
                <a:gd name="T4" fmla="*/ 0 w 83"/>
                <a:gd name="T5" fmla="*/ 36 h 48"/>
                <a:gd name="T6" fmla="*/ 83 w 83"/>
                <a:gd name="T7" fmla="*/ 0 h 48"/>
                <a:gd name="T8" fmla="*/ 8 w 83"/>
                <a:gd name="T9" fmla="*/ 48 h 48"/>
                <a:gd name="T10" fmla="*/ 83 w 83"/>
                <a:gd name="T11" fmla="*/ 0 h 48"/>
                <a:gd name="T12" fmla="*/ 83 w 83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48">
                  <a:moveTo>
                    <a:pt x="0" y="36"/>
                  </a:moveTo>
                  <a:cubicBezTo>
                    <a:pt x="3" y="40"/>
                    <a:pt x="5" y="44"/>
                    <a:pt x="8" y="48"/>
                  </a:cubicBezTo>
                  <a:cubicBezTo>
                    <a:pt x="5" y="44"/>
                    <a:pt x="3" y="40"/>
                    <a:pt x="0" y="36"/>
                  </a:cubicBezTo>
                  <a:moveTo>
                    <a:pt x="83" y="0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</a:path>
              </a:pathLst>
            </a:custGeom>
            <a:solidFill>
              <a:srgbClr val="FA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53" name="Prostoručni oblik 19"/>
            <p:cNvSpPr>
              <a:spLocks/>
            </p:cNvSpPr>
            <p:nvPr/>
          </p:nvSpPr>
          <p:spPr bwMode="auto">
            <a:xfrm>
              <a:off x="606425" y="1589478"/>
              <a:ext cx="365125" cy="1081088"/>
            </a:xfrm>
            <a:custGeom>
              <a:avLst/>
              <a:gdLst>
                <a:gd name="T0" fmla="*/ 149 w 149"/>
                <a:gd name="T1" fmla="*/ 0 h 442"/>
                <a:gd name="T2" fmla="*/ 60 w 149"/>
                <a:gd name="T3" fmla="*/ 95 h 442"/>
                <a:gd name="T4" fmla="*/ 5 w 149"/>
                <a:gd name="T5" fmla="*/ 278 h 442"/>
                <a:gd name="T6" fmla="*/ 13 w 149"/>
                <a:gd name="T7" fmla="*/ 391 h 442"/>
                <a:gd name="T8" fmla="*/ 27 w 149"/>
                <a:gd name="T9" fmla="*/ 430 h 442"/>
                <a:gd name="T10" fmla="*/ 35 w 149"/>
                <a:gd name="T11" fmla="*/ 442 h 442"/>
                <a:gd name="T12" fmla="*/ 35 w 149"/>
                <a:gd name="T13" fmla="*/ 442 h 442"/>
                <a:gd name="T14" fmla="*/ 35 w 149"/>
                <a:gd name="T15" fmla="*/ 442 h 442"/>
                <a:gd name="T16" fmla="*/ 110 w 149"/>
                <a:gd name="T17" fmla="*/ 394 h 442"/>
                <a:gd name="T18" fmla="*/ 105 w 149"/>
                <a:gd name="T19" fmla="*/ 139 h 442"/>
                <a:gd name="T20" fmla="*/ 148 w 149"/>
                <a:gd name="T21" fmla="*/ 2 h 442"/>
                <a:gd name="T22" fmla="*/ 149 w 149"/>
                <a:gd name="T23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442">
                  <a:moveTo>
                    <a:pt x="149" y="0"/>
                  </a:moveTo>
                  <a:cubicBezTo>
                    <a:pt x="117" y="27"/>
                    <a:pt x="80" y="57"/>
                    <a:pt x="60" y="95"/>
                  </a:cubicBezTo>
                  <a:cubicBezTo>
                    <a:pt x="31" y="152"/>
                    <a:pt x="12" y="215"/>
                    <a:pt x="5" y="278"/>
                  </a:cubicBezTo>
                  <a:cubicBezTo>
                    <a:pt x="0" y="328"/>
                    <a:pt x="7" y="359"/>
                    <a:pt x="13" y="391"/>
                  </a:cubicBezTo>
                  <a:cubicBezTo>
                    <a:pt x="16" y="407"/>
                    <a:pt x="21" y="418"/>
                    <a:pt x="27" y="430"/>
                  </a:cubicBezTo>
                  <a:cubicBezTo>
                    <a:pt x="30" y="434"/>
                    <a:pt x="32" y="438"/>
                    <a:pt x="35" y="442"/>
                  </a:cubicBezTo>
                  <a:cubicBezTo>
                    <a:pt x="35" y="442"/>
                    <a:pt x="35" y="442"/>
                    <a:pt x="35" y="442"/>
                  </a:cubicBezTo>
                  <a:cubicBezTo>
                    <a:pt x="35" y="442"/>
                    <a:pt x="35" y="442"/>
                    <a:pt x="35" y="442"/>
                  </a:cubicBezTo>
                  <a:cubicBezTo>
                    <a:pt x="110" y="394"/>
                    <a:pt x="110" y="394"/>
                    <a:pt x="110" y="394"/>
                  </a:cubicBezTo>
                  <a:cubicBezTo>
                    <a:pt x="92" y="312"/>
                    <a:pt x="87" y="222"/>
                    <a:pt x="105" y="139"/>
                  </a:cubicBezTo>
                  <a:cubicBezTo>
                    <a:pt x="115" y="91"/>
                    <a:pt x="130" y="47"/>
                    <a:pt x="148" y="2"/>
                  </a:cubicBezTo>
                  <a:cubicBezTo>
                    <a:pt x="148" y="2"/>
                    <a:pt x="149" y="1"/>
                    <a:pt x="149" y="0"/>
                  </a:cubicBezTo>
                </a:path>
              </a:pathLst>
            </a:custGeom>
            <a:solidFill>
              <a:srgbClr val="F39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54" name="Prostoručni oblik 20"/>
            <p:cNvSpPr>
              <a:spLocks/>
            </p:cNvSpPr>
            <p:nvPr/>
          </p:nvSpPr>
          <p:spPr bwMode="auto">
            <a:xfrm>
              <a:off x="1068388" y="5628078"/>
              <a:ext cx="765175" cy="941388"/>
            </a:xfrm>
            <a:custGeom>
              <a:avLst/>
              <a:gdLst>
                <a:gd name="T0" fmla="*/ 140 w 313"/>
                <a:gd name="T1" fmla="*/ 366 h 385"/>
                <a:gd name="T2" fmla="*/ 112 w 313"/>
                <a:gd name="T3" fmla="*/ 381 h 385"/>
                <a:gd name="T4" fmla="*/ 13 w 313"/>
                <a:gd name="T5" fmla="*/ 378 h 385"/>
                <a:gd name="T6" fmla="*/ 6 w 313"/>
                <a:gd name="T7" fmla="*/ 350 h 385"/>
                <a:gd name="T8" fmla="*/ 174 w 313"/>
                <a:gd name="T9" fmla="*/ 13 h 385"/>
                <a:gd name="T10" fmla="*/ 201 w 313"/>
                <a:gd name="T11" fmla="*/ 6 h 385"/>
                <a:gd name="T12" fmla="*/ 301 w 313"/>
                <a:gd name="T13" fmla="*/ 66 h 385"/>
                <a:gd name="T14" fmla="*/ 308 w 313"/>
                <a:gd name="T15" fmla="*/ 93 h 385"/>
                <a:gd name="T16" fmla="*/ 140 w 313"/>
                <a:gd name="T17" fmla="*/ 36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385">
                  <a:moveTo>
                    <a:pt x="140" y="366"/>
                  </a:moveTo>
                  <a:cubicBezTo>
                    <a:pt x="134" y="376"/>
                    <a:pt x="129" y="381"/>
                    <a:pt x="112" y="381"/>
                  </a:cubicBezTo>
                  <a:cubicBezTo>
                    <a:pt x="112" y="381"/>
                    <a:pt x="36" y="385"/>
                    <a:pt x="13" y="378"/>
                  </a:cubicBezTo>
                  <a:cubicBezTo>
                    <a:pt x="2" y="375"/>
                    <a:pt x="0" y="360"/>
                    <a:pt x="6" y="350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9" y="4"/>
                    <a:pt x="192" y="0"/>
                    <a:pt x="201" y="6"/>
                  </a:cubicBezTo>
                  <a:cubicBezTo>
                    <a:pt x="301" y="66"/>
                    <a:pt x="301" y="66"/>
                    <a:pt x="301" y="66"/>
                  </a:cubicBezTo>
                  <a:cubicBezTo>
                    <a:pt x="310" y="71"/>
                    <a:pt x="313" y="84"/>
                    <a:pt x="308" y="93"/>
                  </a:cubicBezTo>
                  <a:cubicBezTo>
                    <a:pt x="140" y="366"/>
                    <a:pt x="140" y="366"/>
                    <a:pt x="140" y="366"/>
                  </a:cubicBezTo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55" name="Prostoručni oblik 21"/>
            <p:cNvSpPr>
              <a:spLocks noEditPoints="1"/>
            </p:cNvSpPr>
            <p:nvPr/>
          </p:nvSpPr>
          <p:spPr bwMode="auto">
            <a:xfrm>
              <a:off x="1338263" y="5901128"/>
              <a:ext cx="331788" cy="238125"/>
            </a:xfrm>
            <a:custGeom>
              <a:avLst/>
              <a:gdLst>
                <a:gd name="T0" fmla="*/ 209 w 209"/>
                <a:gd name="T1" fmla="*/ 125 h 150"/>
                <a:gd name="T2" fmla="*/ 195 w 209"/>
                <a:gd name="T3" fmla="*/ 150 h 150"/>
                <a:gd name="T4" fmla="*/ 195 w 209"/>
                <a:gd name="T5" fmla="*/ 150 h 150"/>
                <a:gd name="T6" fmla="*/ 209 w 209"/>
                <a:gd name="T7" fmla="*/ 125 h 150"/>
                <a:gd name="T8" fmla="*/ 209 w 209"/>
                <a:gd name="T9" fmla="*/ 125 h 150"/>
                <a:gd name="T10" fmla="*/ 23 w 209"/>
                <a:gd name="T11" fmla="*/ 0 h 150"/>
                <a:gd name="T12" fmla="*/ 0 w 209"/>
                <a:gd name="T13" fmla="*/ 45 h 150"/>
                <a:gd name="T14" fmla="*/ 0 w 209"/>
                <a:gd name="T15" fmla="*/ 45 h 150"/>
                <a:gd name="T16" fmla="*/ 23 w 209"/>
                <a:gd name="T17" fmla="*/ 0 h 150"/>
                <a:gd name="T18" fmla="*/ 23 w 209"/>
                <a:gd name="T1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150">
                  <a:moveTo>
                    <a:pt x="209" y="125"/>
                  </a:moveTo>
                  <a:lnTo>
                    <a:pt x="195" y="150"/>
                  </a:lnTo>
                  <a:lnTo>
                    <a:pt x="195" y="150"/>
                  </a:lnTo>
                  <a:lnTo>
                    <a:pt x="209" y="125"/>
                  </a:lnTo>
                  <a:lnTo>
                    <a:pt x="209" y="125"/>
                  </a:lnTo>
                  <a:close/>
                  <a:moveTo>
                    <a:pt x="23" y="0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AEA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56" name="Prostoručni oblik 22"/>
            <p:cNvSpPr>
              <a:spLocks noEditPoints="1"/>
            </p:cNvSpPr>
            <p:nvPr/>
          </p:nvSpPr>
          <p:spPr bwMode="auto">
            <a:xfrm>
              <a:off x="1338263" y="5901128"/>
              <a:ext cx="331788" cy="238125"/>
            </a:xfrm>
            <a:custGeom>
              <a:avLst/>
              <a:gdLst>
                <a:gd name="T0" fmla="*/ 209 w 209"/>
                <a:gd name="T1" fmla="*/ 125 h 150"/>
                <a:gd name="T2" fmla="*/ 195 w 209"/>
                <a:gd name="T3" fmla="*/ 150 h 150"/>
                <a:gd name="T4" fmla="*/ 195 w 209"/>
                <a:gd name="T5" fmla="*/ 150 h 150"/>
                <a:gd name="T6" fmla="*/ 209 w 209"/>
                <a:gd name="T7" fmla="*/ 125 h 150"/>
                <a:gd name="T8" fmla="*/ 209 w 209"/>
                <a:gd name="T9" fmla="*/ 125 h 150"/>
                <a:gd name="T10" fmla="*/ 23 w 209"/>
                <a:gd name="T11" fmla="*/ 0 h 150"/>
                <a:gd name="T12" fmla="*/ 0 w 209"/>
                <a:gd name="T13" fmla="*/ 45 h 150"/>
                <a:gd name="T14" fmla="*/ 0 w 209"/>
                <a:gd name="T15" fmla="*/ 45 h 150"/>
                <a:gd name="T16" fmla="*/ 23 w 209"/>
                <a:gd name="T17" fmla="*/ 0 h 150"/>
                <a:gd name="T18" fmla="*/ 23 w 209"/>
                <a:gd name="T1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150">
                  <a:moveTo>
                    <a:pt x="209" y="125"/>
                  </a:moveTo>
                  <a:lnTo>
                    <a:pt x="195" y="150"/>
                  </a:lnTo>
                  <a:lnTo>
                    <a:pt x="195" y="150"/>
                  </a:lnTo>
                  <a:lnTo>
                    <a:pt x="209" y="125"/>
                  </a:lnTo>
                  <a:lnTo>
                    <a:pt x="209" y="125"/>
                  </a:lnTo>
                  <a:moveTo>
                    <a:pt x="23" y="0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23" y="0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57" name="Prostoručni oblik 23"/>
            <p:cNvSpPr>
              <a:spLocks/>
            </p:cNvSpPr>
            <p:nvPr/>
          </p:nvSpPr>
          <p:spPr bwMode="auto">
            <a:xfrm>
              <a:off x="1338263" y="5901128"/>
              <a:ext cx="331788" cy="238125"/>
            </a:xfrm>
            <a:custGeom>
              <a:avLst/>
              <a:gdLst>
                <a:gd name="T0" fmla="*/ 15 w 136"/>
                <a:gd name="T1" fmla="*/ 0 h 97"/>
                <a:gd name="T2" fmla="*/ 0 w 136"/>
                <a:gd name="T3" fmla="*/ 29 h 97"/>
                <a:gd name="T4" fmla="*/ 59 w 136"/>
                <a:gd name="T5" fmla="*/ 64 h 97"/>
                <a:gd name="T6" fmla="*/ 127 w 136"/>
                <a:gd name="T7" fmla="*/ 97 h 97"/>
                <a:gd name="T8" fmla="*/ 136 w 136"/>
                <a:gd name="T9" fmla="*/ 81 h 97"/>
                <a:gd name="T10" fmla="*/ 15 w 13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97">
                  <a:moveTo>
                    <a:pt x="15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20" y="40"/>
                    <a:pt x="40" y="52"/>
                    <a:pt x="59" y="64"/>
                  </a:cubicBezTo>
                  <a:cubicBezTo>
                    <a:pt x="82" y="74"/>
                    <a:pt x="105" y="85"/>
                    <a:pt x="127" y="97"/>
                  </a:cubicBezTo>
                  <a:cubicBezTo>
                    <a:pt x="136" y="81"/>
                    <a:pt x="136" y="81"/>
                    <a:pt x="136" y="81"/>
                  </a:cubicBezTo>
                  <a:cubicBezTo>
                    <a:pt x="94" y="57"/>
                    <a:pt x="53" y="30"/>
                    <a:pt x="15" y="0"/>
                  </a:cubicBezTo>
                </a:path>
              </a:pathLst>
            </a:custGeom>
            <a:solidFill>
              <a:srgbClr val="3F3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58" name="Prostoručni oblik 24"/>
            <p:cNvSpPr>
              <a:spLocks/>
            </p:cNvSpPr>
            <p:nvPr/>
          </p:nvSpPr>
          <p:spPr bwMode="auto">
            <a:xfrm>
              <a:off x="3633788" y="5628078"/>
              <a:ext cx="765175" cy="941388"/>
            </a:xfrm>
            <a:custGeom>
              <a:avLst/>
              <a:gdLst>
                <a:gd name="T0" fmla="*/ 173 w 313"/>
                <a:gd name="T1" fmla="*/ 366 h 385"/>
                <a:gd name="T2" fmla="*/ 201 w 313"/>
                <a:gd name="T3" fmla="*/ 381 h 385"/>
                <a:gd name="T4" fmla="*/ 300 w 313"/>
                <a:gd name="T5" fmla="*/ 378 h 385"/>
                <a:gd name="T6" fmla="*/ 307 w 313"/>
                <a:gd name="T7" fmla="*/ 350 h 385"/>
                <a:gd name="T8" fmla="*/ 139 w 313"/>
                <a:gd name="T9" fmla="*/ 13 h 385"/>
                <a:gd name="T10" fmla="*/ 112 w 313"/>
                <a:gd name="T11" fmla="*/ 6 h 385"/>
                <a:gd name="T12" fmla="*/ 12 w 313"/>
                <a:gd name="T13" fmla="*/ 66 h 385"/>
                <a:gd name="T14" fmla="*/ 5 w 313"/>
                <a:gd name="T15" fmla="*/ 93 h 385"/>
                <a:gd name="T16" fmla="*/ 173 w 313"/>
                <a:gd name="T17" fmla="*/ 36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385">
                  <a:moveTo>
                    <a:pt x="173" y="366"/>
                  </a:moveTo>
                  <a:cubicBezTo>
                    <a:pt x="179" y="376"/>
                    <a:pt x="184" y="381"/>
                    <a:pt x="201" y="381"/>
                  </a:cubicBezTo>
                  <a:cubicBezTo>
                    <a:pt x="201" y="381"/>
                    <a:pt x="277" y="385"/>
                    <a:pt x="300" y="378"/>
                  </a:cubicBezTo>
                  <a:cubicBezTo>
                    <a:pt x="311" y="375"/>
                    <a:pt x="313" y="360"/>
                    <a:pt x="307" y="350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4" y="4"/>
                    <a:pt x="121" y="0"/>
                    <a:pt x="112" y="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3" y="71"/>
                    <a:pt x="0" y="84"/>
                    <a:pt x="5" y="93"/>
                  </a:cubicBezTo>
                  <a:cubicBezTo>
                    <a:pt x="173" y="366"/>
                    <a:pt x="173" y="366"/>
                    <a:pt x="173" y="366"/>
                  </a:cubicBezTo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59" name="Prostoručni oblik 25"/>
            <p:cNvSpPr>
              <a:spLocks/>
            </p:cNvSpPr>
            <p:nvPr/>
          </p:nvSpPr>
          <p:spPr bwMode="auto">
            <a:xfrm>
              <a:off x="4094163" y="5899541"/>
              <a:ext cx="36513" cy="73025"/>
            </a:xfrm>
            <a:custGeom>
              <a:avLst/>
              <a:gdLst>
                <a:gd name="T0" fmla="*/ 0 w 23"/>
                <a:gd name="T1" fmla="*/ 0 h 46"/>
                <a:gd name="T2" fmla="*/ 0 w 23"/>
                <a:gd name="T3" fmla="*/ 0 h 46"/>
                <a:gd name="T4" fmla="*/ 23 w 23"/>
                <a:gd name="T5" fmla="*/ 46 h 46"/>
                <a:gd name="T6" fmla="*/ 23 w 23"/>
                <a:gd name="T7" fmla="*/ 46 h 46"/>
                <a:gd name="T8" fmla="*/ 0 w 2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6">
                  <a:moveTo>
                    <a:pt x="0" y="0"/>
                  </a:moveTo>
                  <a:lnTo>
                    <a:pt x="0" y="0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A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60" name="Prostoručni oblik 26"/>
            <p:cNvSpPr>
              <a:spLocks/>
            </p:cNvSpPr>
            <p:nvPr/>
          </p:nvSpPr>
          <p:spPr bwMode="auto">
            <a:xfrm>
              <a:off x="4094163" y="5899541"/>
              <a:ext cx="36513" cy="73025"/>
            </a:xfrm>
            <a:custGeom>
              <a:avLst/>
              <a:gdLst>
                <a:gd name="T0" fmla="*/ 0 w 23"/>
                <a:gd name="T1" fmla="*/ 0 h 46"/>
                <a:gd name="T2" fmla="*/ 0 w 23"/>
                <a:gd name="T3" fmla="*/ 0 h 46"/>
                <a:gd name="T4" fmla="*/ 23 w 23"/>
                <a:gd name="T5" fmla="*/ 46 h 46"/>
                <a:gd name="T6" fmla="*/ 23 w 23"/>
                <a:gd name="T7" fmla="*/ 46 h 46"/>
                <a:gd name="T8" fmla="*/ 0 w 2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6">
                  <a:moveTo>
                    <a:pt x="0" y="0"/>
                  </a:moveTo>
                  <a:lnTo>
                    <a:pt x="0" y="0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61" name="Prostoručni oblik 27"/>
            <p:cNvSpPr>
              <a:spLocks/>
            </p:cNvSpPr>
            <p:nvPr/>
          </p:nvSpPr>
          <p:spPr bwMode="auto">
            <a:xfrm>
              <a:off x="3795713" y="5899541"/>
              <a:ext cx="334963" cy="239713"/>
            </a:xfrm>
            <a:custGeom>
              <a:avLst/>
              <a:gdLst>
                <a:gd name="T0" fmla="*/ 122 w 137"/>
                <a:gd name="T1" fmla="*/ 0 h 98"/>
                <a:gd name="T2" fmla="*/ 0 w 137"/>
                <a:gd name="T3" fmla="*/ 81 h 98"/>
                <a:gd name="T4" fmla="*/ 10 w 137"/>
                <a:gd name="T5" fmla="*/ 98 h 98"/>
                <a:gd name="T6" fmla="*/ 78 w 137"/>
                <a:gd name="T7" fmla="*/ 65 h 98"/>
                <a:gd name="T8" fmla="*/ 137 w 137"/>
                <a:gd name="T9" fmla="*/ 30 h 98"/>
                <a:gd name="T10" fmla="*/ 122 w 137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98">
                  <a:moveTo>
                    <a:pt x="122" y="0"/>
                  </a:moveTo>
                  <a:cubicBezTo>
                    <a:pt x="83" y="30"/>
                    <a:pt x="43" y="58"/>
                    <a:pt x="0" y="81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32" y="86"/>
                    <a:pt x="55" y="75"/>
                    <a:pt x="78" y="65"/>
                  </a:cubicBezTo>
                  <a:cubicBezTo>
                    <a:pt x="97" y="53"/>
                    <a:pt x="117" y="41"/>
                    <a:pt x="137" y="30"/>
                  </a:cubicBezTo>
                  <a:cubicBezTo>
                    <a:pt x="122" y="0"/>
                    <a:pt x="122" y="0"/>
                    <a:pt x="122" y="0"/>
                  </a:cubicBezTo>
                </a:path>
              </a:pathLst>
            </a:custGeom>
            <a:solidFill>
              <a:srgbClr val="3F3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grpSp>
          <p:nvGrpSpPr>
            <p:cNvPr id="4" name="okretanje kazaljke sata">
              <a:extLst>
                <a:ext uri="{FF2B5EF4-FFF2-40B4-BE49-F238E27FC236}">
                  <a16:creationId xmlns:a16="http://schemas.microsoft.com/office/drawing/2014/main" id="{BB0445D5-A6E5-40E7-BBDD-5E3EFA13BDED}"/>
                </a:ext>
              </a:extLst>
            </p:cNvPr>
            <p:cNvGrpSpPr/>
            <p:nvPr/>
          </p:nvGrpSpPr>
          <p:grpSpPr>
            <a:xfrm rot="1786145">
              <a:off x="817563" y="2264166"/>
              <a:ext cx="3829050" cy="3830638"/>
              <a:chOff x="817563" y="2264166"/>
              <a:chExt cx="3829050" cy="3830638"/>
            </a:xfrm>
          </p:grpSpPr>
          <p:sp>
            <p:nvSpPr>
              <p:cNvPr id="162" name="Elipsa 28"/>
              <p:cNvSpPr>
                <a:spLocks noChangeArrowheads="1"/>
              </p:cNvSpPr>
              <p:nvPr/>
            </p:nvSpPr>
            <p:spPr bwMode="auto">
              <a:xfrm>
                <a:off x="817563" y="2264166"/>
                <a:ext cx="3829050" cy="3830638"/>
              </a:xfrm>
              <a:prstGeom prst="ellipse">
                <a:avLst/>
              </a:prstGeom>
              <a:solidFill>
                <a:srgbClr val="FDFC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  <p:sp>
            <p:nvSpPr>
              <p:cNvPr id="239" name="kazaljka sata"/>
              <p:cNvSpPr>
                <a:spLocks/>
              </p:cNvSpPr>
              <p:nvPr/>
            </p:nvSpPr>
            <p:spPr bwMode="auto">
              <a:xfrm>
                <a:off x="2159000" y="3253178"/>
                <a:ext cx="601663" cy="950913"/>
              </a:xfrm>
              <a:custGeom>
                <a:avLst/>
                <a:gdLst>
                  <a:gd name="T0" fmla="*/ 0 w 379"/>
                  <a:gd name="T1" fmla="*/ 23 h 599"/>
                  <a:gd name="T2" fmla="*/ 39 w 379"/>
                  <a:gd name="T3" fmla="*/ 0 h 599"/>
                  <a:gd name="T4" fmla="*/ 379 w 379"/>
                  <a:gd name="T5" fmla="*/ 576 h 599"/>
                  <a:gd name="T6" fmla="*/ 341 w 379"/>
                  <a:gd name="T7" fmla="*/ 599 h 599"/>
                  <a:gd name="T8" fmla="*/ 0 w 379"/>
                  <a:gd name="T9" fmla="*/ 23 h 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9" h="599">
                    <a:moveTo>
                      <a:pt x="0" y="23"/>
                    </a:moveTo>
                    <a:lnTo>
                      <a:pt x="39" y="0"/>
                    </a:lnTo>
                    <a:lnTo>
                      <a:pt x="379" y="576"/>
                    </a:lnTo>
                    <a:lnTo>
                      <a:pt x="341" y="599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5D5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</p:grpSp>
        <p:sp>
          <p:nvSpPr>
            <p:cNvPr id="163" name="Prostoručni oblik 29"/>
            <p:cNvSpPr>
              <a:spLocks noEditPoints="1"/>
            </p:cNvSpPr>
            <p:nvPr/>
          </p:nvSpPr>
          <p:spPr bwMode="auto">
            <a:xfrm>
              <a:off x="538163" y="1986353"/>
              <a:ext cx="4387850" cy="4384675"/>
            </a:xfrm>
            <a:custGeom>
              <a:avLst/>
              <a:gdLst>
                <a:gd name="T0" fmla="*/ 897 w 1794"/>
                <a:gd name="T1" fmla="*/ 1793 h 1793"/>
                <a:gd name="T2" fmla="*/ 263 w 1794"/>
                <a:gd name="T3" fmla="*/ 1531 h 1793"/>
                <a:gd name="T4" fmla="*/ 0 w 1794"/>
                <a:gd name="T5" fmla="*/ 897 h 1793"/>
                <a:gd name="T6" fmla="*/ 263 w 1794"/>
                <a:gd name="T7" fmla="*/ 262 h 1793"/>
                <a:gd name="T8" fmla="*/ 897 w 1794"/>
                <a:gd name="T9" fmla="*/ 0 h 1793"/>
                <a:gd name="T10" fmla="*/ 1531 w 1794"/>
                <a:gd name="T11" fmla="*/ 262 h 1793"/>
                <a:gd name="T12" fmla="*/ 1794 w 1794"/>
                <a:gd name="T13" fmla="*/ 897 h 1793"/>
                <a:gd name="T14" fmla="*/ 1531 w 1794"/>
                <a:gd name="T15" fmla="*/ 1531 h 1793"/>
                <a:gd name="T16" fmla="*/ 897 w 1794"/>
                <a:gd name="T17" fmla="*/ 1793 h 1793"/>
                <a:gd name="T18" fmla="*/ 897 w 1794"/>
                <a:gd name="T19" fmla="*/ 79 h 1793"/>
                <a:gd name="T20" fmla="*/ 79 w 1794"/>
                <a:gd name="T21" fmla="*/ 897 h 1793"/>
                <a:gd name="T22" fmla="*/ 897 w 1794"/>
                <a:gd name="T23" fmla="*/ 1714 h 1793"/>
                <a:gd name="T24" fmla="*/ 1715 w 1794"/>
                <a:gd name="T25" fmla="*/ 897 h 1793"/>
                <a:gd name="T26" fmla="*/ 897 w 1794"/>
                <a:gd name="T27" fmla="*/ 79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4" h="1793">
                  <a:moveTo>
                    <a:pt x="897" y="1793"/>
                  </a:moveTo>
                  <a:cubicBezTo>
                    <a:pt x="658" y="1793"/>
                    <a:pt x="432" y="1700"/>
                    <a:pt x="263" y="1531"/>
                  </a:cubicBezTo>
                  <a:cubicBezTo>
                    <a:pt x="94" y="1361"/>
                    <a:pt x="0" y="1136"/>
                    <a:pt x="0" y="897"/>
                  </a:cubicBezTo>
                  <a:cubicBezTo>
                    <a:pt x="0" y="657"/>
                    <a:pt x="94" y="432"/>
                    <a:pt x="263" y="262"/>
                  </a:cubicBezTo>
                  <a:cubicBezTo>
                    <a:pt x="432" y="93"/>
                    <a:pt x="658" y="0"/>
                    <a:pt x="897" y="0"/>
                  </a:cubicBezTo>
                  <a:cubicBezTo>
                    <a:pt x="1137" y="0"/>
                    <a:pt x="1362" y="93"/>
                    <a:pt x="1531" y="262"/>
                  </a:cubicBezTo>
                  <a:cubicBezTo>
                    <a:pt x="1701" y="432"/>
                    <a:pt x="1794" y="657"/>
                    <a:pt x="1794" y="897"/>
                  </a:cubicBezTo>
                  <a:cubicBezTo>
                    <a:pt x="1794" y="1136"/>
                    <a:pt x="1701" y="1361"/>
                    <a:pt x="1531" y="1531"/>
                  </a:cubicBezTo>
                  <a:cubicBezTo>
                    <a:pt x="1362" y="1700"/>
                    <a:pt x="1137" y="1793"/>
                    <a:pt x="897" y="1793"/>
                  </a:cubicBezTo>
                  <a:moveTo>
                    <a:pt x="897" y="79"/>
                  </a:moveTo>
                  <a:cubicBezTo>
                    <a:pt x="446" y="79"/>
                    <a:pt x="79" y="446"/>
                    <a:pt x="79" y="897"/>
                  </a:cubicBezTo>
                  <a:cubicBezTo>
                    <a:pt x="79" y="1348"/>
                    <a:pt x="446" y="1714"/>
                    <a:pt x="897" y="1714"/>
                  </a:cubicBezTo>
                  <a:cubicBezTo>
                    <a:pt x="1348" y="1714"/>
                    <a:pt x="1715" y="1348"/>
                    <a:pt x="1715" y="897"/>
                  </a:cubicBezTo>
                  <a:cubicBezTo>
                    <a:pt x="1715" y="446"/>
                    <a:pt x="1348" y="79"/>
                    <a:pt x="897" y="79"/>
                  </a:cubicBezTo>
                </a:path>
              </a:pathLst>
            </a:custGeom>
            <a:solidFill>
              <a:srgbClr val="EA5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64" name="Prostoručni oblik 30"/>
            <p:cNvSpPr>
              <a:spLocks noEditPoints="1"/>
            </p:cNvSpPr>
            <p:nvPr/>
          </p:nvSpPr>
          <p:spPr bwMode="auto">
            <a:xfrm>
              <a:off x="711200" y="2157803"/>
              <a:ext cx="4043363" cy="4041775"/>
            </a:xfrm>
            <a:custGeom>
              <a:avLst/>
              <a:gdLst>
                <a:gd name="T0" fmla="*/ 826 w 1653"/>
                <a:gd name="T1" fmla="*/ 1653 h 1653"/>
                <a:gd name="T2" fmla="*/ 0 w 1653"/>
                <a:gd name="T3" fmla="*/ 827 h 1653"/>
                <a:gd name="T4" fmla="*/ 826 w 1653"/>
                <a:gd name="T5" fmla="*/ 0 h 1653"/>
                <a:gd name="T6" fmla="*/ 1653 w 1653"/>
                <a:gd name="T7" fmla="*/ 827 h 1653"/>
                <a:gd name="T8" fmla="*/ 826 w 1653"/>
                <a:gd name="T9" fmla="*/ 1653 h 1653"/>
                <a:gd name="T10" fmla="*/ 826 w 1653"/>
                <a:gd name="T11" fmla="*/ 49 h 1653"/>
                <a:gd name="T12" fmla="*/ 48 w 1653"/>
                <a:gd name="T13" fmla="*/ 827 h 1653"/>
                <a:gd name="T14" fmla="*/ 826 w 1653"/>
                <a:gd name="T15" fmla="*/ 1605 h 1653"/>
                <a:gd name="T16" fmla="*/ 1604 w 1653"/>
                <a:gd name="T17" fmla="*/ 827 h 1653"/>
                <a:gd name="T18" fmla="*/ 826 w 1653"/>
                <a:gd name="T19" fmla="*/ 49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3" h="1653">
                  <a:moveTo>
                    <a:pt x="826" y="1653"/>
                  </a:moveTo>
                  <a:cubicBezTo>
                    <a:pt x="371" y="1653"/>
                    <a:pt x="0" y="1282"/>
                    <a:pt x="0" y="827"/>
                  </a:cubicBezTo>
                  <a:cubicBezTo>
                    <a:pt x="0" y="371"/>
                    <a:pt x="371" y="0"/>
                    <a:pt x="826" y="0"/>
                  </a:cubicBezTo>
                  <a:cubicBezTo>
                    <a:pt x="1282" y="0"/>
                    <a:pt x="1653" y="371"/>
                    <a:pt x="1653" y="827"/>
                  </a:cubicBezTo>
                  <a:cubicBezTo>
                    <a:pt x="1653" y="1282"/>
                    <a:pt x="1282" y="1653"/>
                    <a:pt x="826" y="1653"/>
                  </a:cubicBezTo>
                  <a:moveTo>
                    <a:pt x="826" y="49"/>
                  </a:moveTo>
                  <a:cubicBezTo>
                    <a:pt x="397" y="49"/>
                    <a:pt x="48" y="398"/>
                    <a:pt x="48" y="827"/>
                  </a:cubicBezTo>
                  <a:cubicBezTo>
                    <a:pt x="48" y="1256"/>
                    <a:pt x="397" y="1605"/>
                    <a:pt x="826" y="1605"/>
                  </a:cubicBezTo>
                  <a:cubicBezTo>
                    <a:pt x="1255" y="1605"/>
                    <a:pt x="1604" y="1256"/>
                    <a:pt x="1604" y="827"/>
                  </a:cubicBezTo>
                  <a:cubicBezTo>
                    <a:pt x="1604" y="398"/>
                    <a:pt x="1255" y="49"/>
                    <a:pt x="826" y="49"/>
                  </a:cubicBezTo>
                </a:path>
              </a:pathLst>
            </a:custGeom>
            <a:solidFill>
              <a:srgbClr val="DF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65" name="Prostoručni oblik 31"/>
            <p:cNvSpPr>
              <a:spLocks noEditPoints="1"/>
            </p:cNvSpPr>
            <p:nvPr/>
          </p:nvSpPr>
          <p:spPr bwMode="auto">
            <a:xfrm>
              <a:off x="620713" y="2067316"/>
              <a:ext cx="4221163" cy="4222750"/>
            </a:xfrm>
            <a:custGeom>
              <a:avLst/>
              <a:gdLst>
                <a:gd name="T0" fmla="*/ 863 w 1726"/>
                <a:gd name="T1" fmla="*/ 1690 h 1727"/>
                <a:gd name="T2" fmla="*/ 37 w 1726"/>
                <a:gd name="T3" fmla="*/ 864 h 1727"/>
                <a:gd name="T4" fmla="*/ 863 w 1726"/>
                <a:gd name="T5" fmla="*/ 37 h 1727"/>
                <a:gd name="T6" fmla="*/ 1690 w 1726"/>
                <a:gd name="T7" fmla="*/ 864 h 1727"/>
                <a:gd name="T8" fmla="*/ 1690 w 1726"/>
                <a:gd name="T9" fmla="*/ 864 h 1727"/>
                <a:gd name="T10" fmla="*/ 1690 w 1726"/>
                <a:gd name="T11" fmla="*/ 864 h 1727"/>
                <a:gd name="T12" fmla="*/ 863 w 1726"/>
                <a:gd name="T13" fmla="*/ 1690 h 1727"/>
                <a:gd name="T14" fmla="*/ 863 w 1726"/>
                <a:gd name="T15" fmla="*/ 1690 h 1727"/>
                <a:gd name="T16" fmla="*/ 863 w 1726"/>
                <a:gd name="T17" fmla="*/ 0 h 1727"/>
                <a:gd name="T18" fmla="*/ 0 w 1726"/>
                <a:gd name="T19" fmla="*/ 864 h 1727"/>
                <a:gd name="T20" fmla="*/ 863 w 1726"/>
                <a:gd name="T21" fmla="*/ 1727 h 1727"/>
                <a:gd name="T22" fmla="*/ 1726 w 1726"/>
                <a:gd name="T23" fmla="*/ 864 h 1727"/>
                <a:gd name="T24" fmla="*/ 863 w 1726"/>
                <a:gd name="T25" fmla="*/ 0 h 1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6" h="1727">
                  <a:moveTo>
                    <a:pt x="863" y="1690"/>
                  </a:moveTo>
                  <a:cubicBezTo>
                    <a:pt x="408" y="1690"/>
                    <a:pt x="37" y="1319"/>
                    <a:pt x="37" y="864"/>
                  </a:cubicBezTo>
                  <a:cubicBezTo>
                    <a:pt x="37" y="408"/>
                    <a:pt x="408" y="37"/>
                    <a:pt x="863" y="37"/>
                  </a:cubicBezTo>
                  <a:cubicBezTo>
                    <a:pt x="1319" y="37"/>
                    <a:pt x="1690" y="408"/>
                    <a:pt x="1690" y="864"/>
                  </a:cubicBezTo>
                  <a:cubicBezTo>
                    <a:pt x="1690" y="864"/>
                    <a:pt x="1690" y="864"/>
                    <a:pt x="1690" y="864"/>
                  </a:cubicBezTo>
                  <a:cubicBezTo>
                    <a:pt x="1690" y="864"/>
                    <a:pt x="1690" y="864"/>
                    <a:pt x="1690" y="864"/>
                  </a:cubicBezTo>
                  <a:cubicBezTo>
                    <a:pt x="1690" y="1319"/>
                    <a:pt x="1319" y="1690"/>
                    <a:pt x="863" y="1690"/>
                  </a:cubicBezTo>
                  <a:cubicBezTo>
                    <a:pt x="863" y="1690"/>
                    <a:pt x="863" y="1690"/>
                    <a:pt x="863" y="1690"/>
                  </a:cubicBezTo>
                  <a:moveTo>
                    <a:pt x="863" y="0"/>
                  </a:moveTo>
                  <a:cubicBezTo>
                    <a:pt x="387" y="0"/>
                    <a:pt x="0" y="388"/>
                    <a:pt x="0" y="864"/>
                  </a:cubicBezTo>
                  <a:cubicBezTo>
                    <a:pt x="0" y="1340"/>
                    <a:pt x="387" y="1727"/>
                    <a:pt x="863" y="1727"/>
                  </a:cubicBezTo>
                  <a:cubicBezTo>
                    <a:pt x="1339" y="1727"/>
                    <a:pt x="1726" y="1340"/>
                    <a:pt x="1726" y="864"/>
                  </a:cubicBezTo>
                  <a:cubicBezTo>
                    <a:pt x="1726" y="388"/>
                    <a:pt x="1339" y="0"/>
                    <a:pt x="863" y="0"/>
                  </a:cubicBezTo>
                </a:path>
              </a:pathLst>
            </a:custGeom>
            <a:solidFill>
              <a:srgbClr val="CD4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grpSp>
          <p:nvGrpSpPr>
            <p:cNvPr id="10" name="Grupa 9">
              <a:extLst>
                <a:ext uri="{FF2B5EF4-FFF2-40B4-BE49-F238E27FC236}">
                  <a16:creationId xmlns:a16="http://schemas.microsoft.com/office/drawing/2014/main" id="{0FC7B21D-F367-47EE-B66B-97792050C10C}"/>
                </a:ext>
              </a:extLst>
            </p:cNvPr>
            <p:cNvGrpSpPr/>
            <p:nvPr/>
          </p:nvGrpSpPr>
          <p:grpSpPr>
            <a:xfrm>
              <a:off x="2455863" y="2411803"/>
              <a:ext cx="566738" cy="566738"/>
              <a:chOff x="2455863" y="2411803"/>
              <a:chExt cx="566738" cy="566738"/>
            </a:xfrm>
          </p:grpSpPr>
          <p:sp>
            <p:nvSpPr>
              <p:cNvPr id="166" name="Elipsa 32"/>
              <p:cNvSpPr>
                <a:spLocks noChangeArrowheads="1"/>
              </p:cNvSpPr>
              <p:nvPr/>
            </p:nvSpPr>
            <p:spPr bwMode="auto">
              <a:xfrm>
                <a:off x="2455863" y="2411803"/>
                <a:ext cx="566738" cy="566738"/>
              </a:xfrm>
              <a:prstGeom prst="ellipse">
                <a:avLst/>
              </a:pr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  <p:sp>
            <p:nvSpPr>
              <p:cNvPr id="167" name="Elipsa 33"/>
              <p:cNvSpPr>
                <a:spLocks noChangeArrowheads="1"/>
              </p:cNvSpPr>
              <p:nvPr/>
            </p:nvSpPr>
            <p:spPr bwMode="auto">
              <a:xfrm>
                <a:off x="2511425" y="2465778"/>
                <a:ext cx="455613" cy="457200"/>
              </a:xfrm>
              <a:prstGeom prst="ellipse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  <p:sp>
            <p:nvSpPr>
              <p:cNvPr id="168" name="Prostoručni oblik 34"/>
              <p:cNvSpPr>
                <a:spLocks noEditPoints="1"/>
              </p:cNvSpPr>
              <p:nvPr/>
            </p:nvSpPr>
            <p:spPr bwMode="auto">
              <a:xfrm>
                <a:off x="2511425" y="2621353"/>
                <a:ext cx="9525" cy="111125"/>
              </a:xfrm>
              <a:custGeom>
                <a:avLst/>
                <a:gdLst>
                  <a:gd name="T0" fmla="*/ 0 w 4"/>
                  <a:gd name="T1" fmla="*/ 43 h 45"/>
                  <a:gd name="T2" fmla="*/ 0 w 4"/>
                  <a:gd name="T3" fmla="*/ 42 h 45"/>
                  <a:gd name="T4" fmla="*/ 0 w 4"/>
                  <a:gd name="T5" fmla="*/ 41 h 45"/>
                  <a:gd name="T6" fmla="*/ 0 w 4"/>
                  <a:gd name="T7" fmla="*/ 40 h 45"/>
                  <a:gd name="T8" fmla="*/ 0 w 4"/>
                  <a:gd name="T9" fmla="*/ 40 h 45"/>
                  <a:gd name="T10" fmla="*/ 0 w 4"/>
                  <a:gd name="T11" fmla="*/ 39 h 45"/>
                  <a:gd name="T12" fmla="*/ 0 w 4"/>
                  <a:gd name="T13" fmla="*/ 38 h 45"/>
                  <a:gd name="T14" fmla="*/ 0 w 4"/>
                  <a:gd name="T15" fmla="*/ 38 h 45"/>
                  <a:gd name="T16" fmla="*/ 0 w 4"/>
                  <a:gd name="T17" fmla="*/ 37 h 45"/>
                  <a:gd name="T18" fmla="*/ 0 w 4"/>
                  <a:gd name="T19" fmla="*/ 36 h 45"/>
                  <a:gd name="T20" fmla="*/ 0 w 4"/>
                  <a:gd name="T21" fmla="*/ 36 h 45"/>
                  <a:gd name="T22" fmla="*/ 0 w 4"/>
                  <a:gd name="T23" fmla="*/ 35 h 45"/>
                  <a:gd name="T24" fmla="*/ 0 w 4"/>
                  <a:gd name="T25" fmla="*/ 34 h 45"/>
                  <a:gd name="T26" fmla="*/ 0 w 4"/>
                  <a:gd name="T27" fmla="*/ 34 h 45"/>
                  <a:gd name="T28" fmla="*/ 0 w 4"/>
                  <a:gd name="T29" fmla="*/ 33 h 45"/>
                  <a:gd name="T30" fmla="*/ 0 w 4"/>
                  <a:gd name="T31" fmla="*/ 32 h 45"/>
                  <a:gd name="T32" fmla="*/ 0 w 4"/>
                  <a:gd name="T33" fmla="*/ 31 h 45"/>
                  <a:gd name="T34" fmla="*/ 0 w 4"/>
                  <a:gd name="T35" fmla="*/ 31 h 45"/>
                  <a:gd name="T36" fmla="*/ 0 w 4"/>
                  <a:gd name="T37" fmla="*/ 30 h 45"/>
                  <a:gd name="T38" fmla="*/ 0 w 4"/>
                  <a:gd name="T39" fmla="*/ 29 h 45"/>
                  <a:gd name="T40" fmla="*/ 0 w 4"/>
                  <a:gd name="T41" fmla="*/ 29 h 45"/>
                  <a:gd name="T42" fmla="*/ 0 w 4"/>
                  <a:gd name="T43" fmla="*/ 28 h 45"/>
                  <a:gd name="T44" fmla="*/ 0 w 4"/>
                  <a:gd name="T45" fmla="*/ 27 h 45"/>
                  <a:gd name="T46" fmla="*/ 0 w 4"/>
                  <a:gd name="T47" fmla="*/ 26 h 45"/>
                  <a:gd name="T48" fmla="*/ 0 w 4"/>
                  <a:gd name="T49" fmla="*/ 26 h 45"/>
                  <a:gd name="T50" fmla="*/ 0 w 4"/>
                  <a:gd name="T51" fmla="*/ 25 h 45"/>
                  <a:gd name="T52" fmla="*/ 0 w 4"/>
                  <a:gd name="T53" fmla="*/ 24 h 45"/>
                  <a:gd name="T54" fmla="*/ 0 w 4"/>
                  <a:gd name="T55" fmla="*/ 23 h 45"/>
                  <a:gd name="T56" fmla="*/ 0 w 4"/>
                  <a:gd name="T57" fmla="*/ 22 h 45"/>
                  <a:gd name="T58" fmla="*/ 0 w 4"/>
                  <a:gd name="T59" fmla="*/ 22 h 45"/>
                  <a:gd name="T60" fmla="*/ 0 w 4"/>
                  <a:gd name="T61" fmla="*/ 21 h 45"/>
                  <a:gd name="T62" fmla="*/ 0 w 4"/>
                  <a:gd name="T63" fmla="*/ 20 h 45"/>
                  <a:gd name="T64" fmla="*/ 0 w 4"/>
                  <a:gd name="T65" fmla="*/ 19 h 45"/>
                  <a:gd name="T66" fmla="*/ 0 w 4"/>
                  <a:gd name="T67" fmla="*/ 18 h 45"/>
                  <a:gd name="T68" fmla="*/ 0 w 4"/>
                  <a:gd name="T69" fmla="*/ 18 h 45"/>
                  <a:gd name="T70" fmla="*/ 0 w 4"/>
                  <a:gd name="T71" fmla="*/ 17 h 45"/>
                  <a:gd name="T72" fmla="*/ 1 w 4"/>
                  <a:gd name="T73" fmla="*/ 16 h 45"/>
                  <a:gd name="T74" fmla="*/ 1 w 4"/>
                  <a:gd name="T75" fmla="*/ 15 h 45"/>
                  <a:gd name="T76" fmla="*/ 1 w 4"/>
                  <a:gd name="T77" fmla="*/ 15 h 45"/>
                  <a:gd name="T78" fmla="*/ 1 w 4"/>
                  <a:gd name="T79" fmla="*/ 13 h 45"/>
                  <a:gd name="T80" fmla="*/ 1 w 4"/>
                  <a:gd name="T81" fmla="*/ 12 h 45"/>
                  <a:gd name="T82" fmla="*/ 1 w 4"/>
                  <a:gd name="T83" fmla="*/ 12 h 45"/>
                  <a:gd name="T84" fmla="*/ 1 w 4"/>
                  <a:gd name="T85" fmla="*/ 11 h 45"/>
                  <a:gd name="T86" fmla="*/ 2 w 4"/>
                  <a:gd name="T87" fmla="*/ 10 h 45"/>
                  <a:gd name="T88" fmla="*/ 2 w 4"/>
                  <a:gd name="T89" fmla="*/ 10 h 45"/>
                  <a:gd name="T90" fmla="*/ 2 w 4"/>
                  <a:gd name="T91" fmla="*/ 9 h 45"/>
                  <a:gd name="T92" fmla="*/ 2 w 4"/>
                  <a:gd name="T93" fmla="*/ 8 h 45"/>
                  <a:gd name="T94" fmla="*/ 2 w 4"/>
                  <a:gd name="T95" fmla="*/ 8 h 45"/>
                  <a:gd name="T96" fmla="*/ 2 w 4"/>
                  <a:gd name="T97" fmla="*/ 7 h 45"/>
                  <a:gd name="T98" fmla="*/ 3 w 4"/>
                  <a:gd name="T99" fmla="*/ 6 h 45"/>
                  <a:gd name="T100" fmla="*/ 3 w 4"/>
                  <a:gd name="T101" fmla="*/ 6 h 45"/>
                  <a:gd name="T102" fmla="*/ 3 w 4"/>
                  <a:gd name="T103" fmla="*/ 5 h 45"/>
                  <a:gd name="T104" fmla="*/ 3 w 4"/>
                  <a:gd name="T105" fmla="*/ 4 h 45"/>
                  <a:gd name="T106" fmla="*/ 3 w 4"/>
                  <a:gd name="T107" fmla="*/ 4 h 45"/>
                  <a:gd name="T108" fmla="*/ 3 w 4"/>
                  <a:gd name="T109" fmla="*/ 3 h 45"/>
                  <a:gd name="T110" fmla="*/ 4 w 4"/>
                  <a:gd name="T111" fmla="*/ 2 h 45"/>
                  <a:gd name="T112" fmla="*/ 4 w 4"/>
                  <a:gd name="T113" fmla="*/ 1 h 45"/>
                  <a:gd name="T114" fmla="*/ 4 w 4"/>
                  <a:gd name="T11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" h="45">
                    <a:moveTo>
                      <a:pt x="1" y="45"/>
                    </a:move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moveTo>
                      <a:pt x="0" y="43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moveTo>
                      <a:pt x="0" y="43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moveTo>
                      <a:pt x="0" y="4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moveTo>
                      <a:pt x="0" y="4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moveTo>
                      <a:pt x="0" y="4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moveTo>
                      <a:pt x="0" y="41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moveTo>
                      <a:pt x="0" y="41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moveTo>
                      <a:pt x="0" y="38"/>
                    </a:moveTo>
                    <a:cubicBezTo>
                      <a:pt x="0" y="38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8"/>
                    </a:cubicBezTo>
                    <a:moveTo>
                      <a:pt x="0" y="38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moveTo>
                      <a:pt x="0" y="38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moveTo>
                      <a:pt x="0" y="37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6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moveTo>
                      <a:pt x="0" y="36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moveTo>
                      <a:pt x="0" y="36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moveTo>
                      <a:pt x="0" y="35"/>
                    </a:moveTo>
                    <a:cubicBezTo>
                      <a:pt x="0" y="35"/>
                      <a:pt x="0" y="36"/>
                      <a:pt x="0" y="36"/>
                    </a:cubicBezTo>
                    <a:cubicBezTo>
                      <a:pt x="0" y="36"/>
                      <a:pt x="0" y="35"/>
                      <a:pt x="0" y="35"/>
                    </a:cubicBezTo>
                    <a:moveTo>
                      <a:pt x="0" y="3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moveTo>
                      <a:pt x="0" y="3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moveTo>
                      <a:pt x="0" y="3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moveTo>
                      <a:pt x="0" y="34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moveTo>
                      <a:pt x="0" y="34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moveTo>
                      <a:pt x="0" y="34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4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2"/>
                    </a:moveTo>
                    <a:cubicBezTo>
                      <a:pt x="0" y="32"/>
                      <a:pt x="0" y="33"/>
                      <a:pt x="0" y="33"/>
                    </a:cubicBezTo>
                    <a:cubicBezTo>
                      <a:pt x="0" y="33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1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29"/>
                    </a:moveTo>
                    <a:cubicBezTo>
                      <a:pt x="0" y="29"/>
                      <a:pt x="0" y="30"/>
                      <a:pt x="0" y="30"/>
                    </a:cubicBezTo>
                    <a:cubicBezTo>
                      <a:pt x="0" y="30"/>
                      <a:pt x="0" y="29"/>
                      <a:pt x="0" y="29"/>
                    </a:cubicBezTo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moveTo>
                      <a:pt x="0" y="28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8"/>
                    </a:cubicBezTo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moveTo>
                      <a:pt x="0" y="27"/>
                    </a:moveTo>
                    <a:cubicBezTo>
                      <a:pt x="0" y="27"/>
                      <a:pt x="0" y="27"/>
                      <a:pt x="0" y="28"/>
                    </a:cubicBezTo>
                    <a:cubicBezTo>
                      <a:pt x="0" y="27"/>
                      <a:pt x="0" y="27"/>
                      <a:pt x="0" y="27"/>
                    </a:cubicBezTo>
                    <a:moveTo>
                      <a:pt x="0" y="27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moveTo>
                      <a:pt x="0" y="26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6"/>
                    </a:cubicBezTo>
                    <a:moveTo>
                      <a:pt x="0" y="26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moveTo>
                      <a:pt x="0" y="26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moveTo>
                      <a:pt x="0" y="26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moveTo>
                      <a:pt x="0" y="25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moveTo>
                      <a:pt x="0" y="25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moveTo>
                      <a:pt x="0" y="25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moveTo>
                      <a:pt x="0" y="24"/>
                    </a:moveTo>
                    <a:cubicBezTo>
                      <a:pt x="0" y="24"/>
                      <a:pt x="0" y="24"/>
                      <a:pt x="0" y="25"/>
                    </a:cubicBezTo>
                    <a:cubicBezTo>
                      <a:pt x="0" y="24"/>
                      <a:pt x="0" y="24"/>
                      <a:pt x="0" y="24"/>
                    </a:cubicBezTo>
                    <a:moveTo>
                      <a:pt x="0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moveTo>
                      <a:pt x="0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moveTo>
                      <a:pt x="0" y="23"/>
                    </a:moveTo>
                    <a:cubicBezTo>
                      <a:pt x="0" y="23"/>
                      <a:pt x="0" y="23"/>
                      <a:pt x="0" y="24"/>
                    </a:cubicBezTo>
                    <a:cubicBezTo>
                      <a:pt x="0" y="23"/>
                      <a:pt x="0" y="23"/>
                      <a:pt x="0" y="23"/>
                    </a:cubicBezTo>
                    <a:moveTo>
                      <a:pt x="0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moveTo>
                      <a:pt x="0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1"/>
                    </a:moveTo>
                    <a:cubicBezTo>
                      <a:pt x="0" y="21"/>
                      <a:pt x="0" y="22"/>
                      <a:pt x="0" y="22"/>
                    </a:cubicBezTo>
                    <a:cubicBezTo>
                      <a:pt x="0" y="22"/>
                      <a:pt x="0" y="21"/>
                      <a:pt x="0" y="21"/>
                    </a:cubicBezTo>
                    <a:moveTo>
                      <a:pt x="0" y="21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moveTo>
                      <a:pt x="0" y="21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moveTo>
                      <a:pt x="0" y="2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0"/>
                    </a:cubicBezTo>
                    <a:moveTo>
                      <a:pt x="0" y="2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moveTo>
                      <a:pt x="0" y="19"/>
                    </a:moveTo>
                    <a:cubicBezTo>
                      <a:pt x="0" y="19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  <a:moveTo>
                      <a:pt x="0" y="19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moveTo>
                      <a:pt x="0" y="19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moveTo>
                      <a:pt x="0" y="18"/>
                    </a:moveTo>
                    <a:cubicBezTo>
                      <a:pt x="0" y="18"/>
                      <a:pt x="0" y="19"/>
                      <a:pt x="0" y="19"/>
                    </a:cubicBezTo>
                    <a:cubicBezTo>
                      <a:pt x="0" y="19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7"/>
                    </a:moveTo>
                    <a:cubicBezTo>
                      <a:pt x="0" y="17"/>
                      <a:pt x="0" y="17"/>
                      <a:pt x="0" y="18"/>
                    </a:cubicBezTo>
                    <a:cubicBezTo>
                      <a:pt x="0" y="17"/>
                      <a:pt x="0" y="17"/>
                      <a:pt x="0" y="17"/>
                    </a:cubicBezTo>
                    <a:moveTo>
                      <a:pt x="0" y="17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moveTo>
                      <a:pt x="1" y="16"/>
                    </a:moveTo>
                    <a:cubicBezTo>
                      <a:pt x="1" y="16"/>
                      <a:pt x="0" y="16"/>
                      <a:pt x="0" y="17"/>
                    </a:cubicBezTo>
                    <a:cubicBezTo>
                      <a:pt x="0" y="16"/>
                      <a:pt x="1" y="16"/>
                      <a:pt x="1" y="16"/>
                    </a:cubicBezTo>
                    <a:moveTo>
                      <a:pt x="1" y="16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moveTo>
                      <a:pt x="1" y="15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5"/>
                    </a:cubicBezTo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moveTo>
                      <a:pt x="1" y="14"/>
                    </a:moveTo>
                    <a:cubicBezTo>
                      <a:pt x="1" y="14"/>
                      <a:pt x="1" y="15"/>
                      <a:pt x="1" y="15"/>
                    </a:cubicBezTo>
                    <a:cubicBezTo>
                      <a:pt x="1" y="15"/>
                      <a:pt x="1" y="14"/>
                      <a:pt x="1" y="14"/>
                    </a:cubicBezTo>
                    <a:moveTo>
                      <a:pt x="1" y="14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moveTo>
                      <a:pt x="1" y="13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3"/>
                    </a:cubicBezTo>
                    <a:moveTo>
                      <a:pt x="1" y="13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moveTo>
                      <a:pt x="1" y="12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2"/>
                    </a:cubicBezTo>
                    <a:moveTo>
                      <a:pt x="1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moveTo>
                      <a:pt x="1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moveTo>
                      <a:pt x="1" y="11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1"/>
                    </a:cubicBezTo>
                    <a:moveTo>
                      <a:pt x="1" y="11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moveTo>
                      <a:pt x="1" y="11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moveTo>
                      <a:pt x="2" y="11"/>
                    </a:moveTo>
                    <a:cubicBezTo>
                      <a:pt x="2" y="11"/>
                      <a:pt x="1" y="11"/>
                      <a:pt x="1" y="11"/>
                    </a:cubicBezTo>
                    <a:cubicBezTo>
                      <a:pt x="1" y="11"/>
                      <a:pt x="2" y="11"/>
                      <a:pt x="2" y="11"/>
                    </a:cubicBezTo>
                    <a:moveTo>
                      <a:pt x="2" y="10"/>
                    </a:move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2" y="10"/>
                      <a:pt x="2" y="10"/>
                    </a:cubicBezTo>
                    <a:moveTo>
                      <a:pt x="2" y="10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moveTo>
                      <a:pt x="2" y="10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moveTo>
                      <a:pt x="2" y="9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9"/>
                    </a:cubicBezTo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moveTo>
                      <a:pt x="2" y="8"/>
                    </a:moveTo>
                    <a:cubicBezTo>
                      <a:pt x="2" y="8"/>
                      <a:pt x="2" y="9"/>
                      <a:pt x="2" y="9"/>
                    </a:cubicBezTo>
                    <a:cubicBezTo>
                      <a:pt x="2" y="9"/>
                      <a:pt x="2" y="8"/>
                      <a:pt x="2" y="8"/>
                    </a:cubicBezTo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moveTo>
                      <a:pt x="3" y="6"/>
                    </a:moveTo>
                    <a:cubicBezTo>
                      <a:pt x="3" y="6"/>
                      <a:pt x="2" y="7"/>
                      <a:pt x="2" y="7"/>
                    </a:cubicBezTo>
                    <a:cubicBezTo>
                      <a:pt x="2" y="7"/>
                      <a:pt x="3" y="6"/>
                      <a:pt x="3" y="6"/>
                    </a:cubicBezTo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moveTo>
                      <a:pt x="3" y="4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4"/>
                    </a:cubicBezTo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4" y="3"/>
                    </a:moveTo>
                    <a:cubicBezTo>
                      <a:pt x="4" y="3"/>
                      <a:pt x="4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moveTo>
                      <a:pt x="4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moveTo>
                      <a:pt x="4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  <p:sp>
            <p:nvSpPr>
              <p:cNvPr id="169" name="Prostoručni oblik 35"/>
              <p:cNvSpPr>
                <a:spLocks/>
              </p:cNvSpPr>
              <p:nvPr/>
            </p:nvSpPr>
            <p:spPr bwMode="auto">
              <a:xfrm>
                <a:off x="2511425" y="2494353"/>
                <a:ext cx="190500" cy="425450"/>
              </a:xfrm>
              <a:custGeom>
                <a:avLst/>
                <a:gdLst>
                  <a:gd name="T0" fmla="*/ 4 w 78"/>
                  <a:gd name="T1" fmla="*/ 53 h 174"/>
                  <a:gd name="T2" fmla="*/ 4 w 78"/>
                  <a:gd name="T3" fmla="*/ 54 h 174"/>
                  <a:gd name="T4" fmla="*/ 3 w 78"/>
                  <a:gd name="T5" fmla="*/ 55 h 174"/>
                  <a:gd name="T6" fmla="*/ 3 w 78"/>
                  <a:gd name="T7" fmla="*/ 56 h 174"/>
                  <a:gd name="T8" fmla="*/ 3 w 78"/>
                  <a:gd name="T9" fmla="*/ 56 h 174"/>
                  <a:gd name="T10" fmla="*/ 3 w 78"/>
                  <a:gd name="T11" fmla="*/ 57 h 174"/>
                  <a:gd name="T12" fmla="*/ 3 w 78"/>
                  <a:gd name="T13" fmla="*/ 58 h 174"/>
                  <a:gd name="T14" fmla="*/ 3 w 78"/>
                  <a:gd name="T15" fmla="*/ 58 h 174"/>
                  <a:gd name="T16" fmla="*/ 2 w 78"/>
                  <a:gd name="T17" fmla="*/ 59 h 174"/>
                  <a:gd name="T18" fmla="*/ 2 w 78"/>
                  <a:gd name="T19" fmla="*/ 60 h 174"/>
                  <a:gd name="T20" fmla="*/ 2 w 78"/>
                  <a:gd name="T21" fmla="*/ 61 h 174"/>
                  <a:gd name="T22" fmla="*/ 2 w 78"/>
                  <a:gd name="T23" fmla="*/ 61 h 174"/>
                  <a:gd name="T24" fmla="*/ 2 w 78"/>
                  <a:gd name="T25" fmla="*/ 62 h 174"/>
                  <a:gd name="T26" fmla="*/ 2 w 78"/>
                  <a:gd name="T27" fmla="*/ 63 h 174"/>
                  <a:gd name="T28" fmla="*/ 1 w 78"/>
                  <a:gd name="T29" fmla="*/ 63 h 174"/>
                  <a:gd name="T30" fmla="*/ 1 w 78"/>
                  <a:gd name="T31" fmla="*/ 64 h 174"/>
                  <a:gd name="T32" fmla="*/ 1 w 78"/>
                  <a:gd name="T33" fmla="*/ 65 h 174"/>
                  <a:gd name="T34" fmla="*/ 1 w 78"/>
                  <a:gd name="T35" fmla="*/ 66 h 174"/>
                  <a:gd name="T36" fmla="*/ 1 w 78"/>
                  <a:gd name="T37" fmla="*/ 67 h 174"/>
                  <a:gd name="T38" fmla="*/ 1 w 78"/>
                  <a:gd name="T39" fmla="*/ 68 h 174"/>
                  <a:gd name="T40" fmla="*/ 0 w 78"/>
                  <a:gd name="T41" fmla="*/ 69 h 174"/>
                  <a:gd name="T42" fmla="*/ 0 w 78"/>
                  <a:gd name="T43" fmla="*/ 70 h 174"/>
                  <a:gd name="T44" fmla="*/ 0 w 78"/>
                  <a:gd name="T45" fmla="*/ 71 h 174"/>
                  <a:gd name="T46" fmla="*/ 0 w 78"/>
                  <a:gd name="T47" fmla="*/ 71 h 174"/>
                  <a:gd name="T48" fmla="*/ 0 w 78"/>
                  <a:gd name="T49" fmla="*/ 73 h 174"/>
                  <a:gd name="T50" fmla="*/ 0 w 78"/>
                  <a:gd name="T51" fmla="*/ 73 h 174"/>
                  <a:gd name="T52" fmla="*/ 0 w 78"/>
                  <a:gd name="T53" fmla="*/ 74 h 174"/>
                  <a:gd name="T54" fmla="*/ 0 w 78"/>
                  <a:gd name="T55" fmla="*/ 75 h 174"/>
                  <a:gd name="T56" fmla="*/ 0 w 78"/>
                  <a:gd name="T57" fmla="*/ 76 h 174"/>
                  <a:gd name="T58" fmla="*/ 0 w 78"/>
                  <a:gd name="T59" fmla="*/ 77 h 174"/>
                  <a:gd name="T60" fmla="*/ 0 w 78"/>
                  <a:gd name="T61" fmla="*/ 77 h 174"/>
                  <a:gd name="T62" fmla="*/ 0 w 78"/>
                  <a:gd name="T63" fmla="*/ 78 h 174"/>
                  <a:gd name="T64" fmla="*/ 0 w 78"/>
                  <a:gd name="T65" fmla="*/ 79 h 174"/>
                  <a:gd name="T66" fmla="*/ 0 w 78"/>
                  <a:gd name="T67" fmla="*/ 80 h 174"/>
                  <a:gd name="T68" fmla="*/ 0 w 78"/>
                  <a:gd name="T69" fmla="*/ 81 h 174"/>
                  <a:gd name="T70" fmla="*/ 0 w 78"/>
                  <a:gd name="T71" fmla="*/ 81 h 174"/>
                  <a:gd name="T72" fmla="*/ 0 w 78"/>
                  <a:gd name="T73" fmla="*/ 82 h 174"/>
                  <a:gd name="T74" fmla="*/ 0 w 78"/>
                  <a:gd name="T75" fmla="*/ 83 h 174"/>
                  <a:gd name="T76" fmla="*/ 0 w 78"/>
                  <a:gd name="T77" fmla="*/ 84 h 174"/>
                  <a:gd name="T78" fmla="*/ 0 w 78"/>
                  <a:gd name="T79" fmla="*/ 84 h 174"/>
                  <a:gd name="T80" fmla="*/ 0 w 78"/>
                  <a:gd name="T81" fmla="*/ 85 h 174"/>
                  <a:gd name="T82" fmla="*/ 0 w 78"/>
                  <a:gd name="T83" fmla="*/ 86 h 174"/>
                  <a:gd name="T84" fmla="*/ 0 w 78"/>
                  <a:gd name="T85" fmla="*/ 87 h 174"/>
                  <a:gd name="T86" fmla="*/ 0 w 78"/>
                  <a:gd name="T87" fmla="*/ 87 h 174"/>
                  <a:gd name="T88" fmla="*/ 0 w 78"/>
                  <a:gd name="T89" fmla="*/ 88 h 174"/>
                  <a:gd name="T90" fmla="*/ 0 w 78"/>
                  <a:gd name="T91" fmla="*/ 89 h 174"/>
                  <a:gd name="T92" fmla="*/ 0 w 78"/>
                  <a:gd name="T93" fmla="*/ 90 h 174"/>
                  <a:gd name="T94" fmla="*/ 0 w 78"/>
                  <a:gd name="T95" fmla="*/ 90 h 174"/>
                  <a:gd name="T96" fmla="*/ 0 w 78"/>
                  <a:gd name="T97" fmla="*/ 91 h 174"/>
                  <a:gd name="T98" fmla="*/ 0 w 78"/>
                  <a:gd name="T99" fmla="*/ 92 h 174"/>
                  <a:gd name="T100" fmla="*/ 0 w 78"/>
                  <a:gd name="T101" fmla="*/ 92 h 174"/>
                  <a:gd name="T102" fmla="*/ 0 w 78"/>
                  <a:gd name="T103" fmla="*/ 94 h 174"/>
                  <a:gd name="T104" fmla="*/ 0 w 78"/>
                  <a:gd name="T105" fmla="*/ 94 h 174"/>
                  <a:gd name="T106" fmla="*/ 1 w 78"/>
                  <a:gd name="T107" fmla="*/ 97 h 174"/>
                  <a:gd name="T108" fmla="*/ 15 w 78"/>
                  <a:gd name="T109" fmla="*/ 7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8" h="174">
                    <a:moveTo>
                      <a:pt x="48" y="0"/>
                    </a:moveTo>
                    <a:cubicBezTo>
                      <a:pt x="28" y="11"/>
                      <a:pt x="12" y="30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3"/>
                      <a:pt x="2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2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0" y="68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6"/>
                      <a:pt x="1" y="96"/>
                      <a:pt x="1" y="97"/>
                    </a:cubicBezTo>
                    <a:cubicBezTo>
                      <a:pt x="1" y="97"/>
                      <a:pt x="1" y="97"/>
                      <a:pt x="1" y="97"/>
                    </a:cubicBezTo>
                    <a:cubicBezTo>
                      <a:pt x="7" y="136"/>
                      <a:pt x="38" y="168"/>
                      <a:pt x="78" y="174"/>
                    </a:cubicBezTo>
                    <a:cubicBezTo>
                      <a:pt x="66" y="169"/>
                      <a:pt x="55" y="162"/>
                      <a:pt x="46" y="152"/>
                    </a:cubicBezTo>
                    <a:cubicBezTo>
                      <a:pt x="33" y="139"/>
                      <a:pt x="24" y="124"/>
                      <a:pt x="19" y="106"/>
                    </a:cubicBezTo>
                    <a:cubicBezTo>
                      <a:pt x="18" y="97"/>
                      <a:pt x="16" y="87"/>
                      <a:pt x="15" y="78"/>
                    </a:cubicBezTo>
                    <a:cubicBezTo>
                      <a:pt x="15" y="77"/>
                      <a:pt x="15" y="77"/>
                      <a:pt x="15" y="77"/>
                    </a:cubicBezTo>
                    <a:cubicBezTo>
                      <a:pt x="15" y="58"/>
                      <a:pt x="20" y="40"/>
                      <a:pt x="30" y="23"/>
                    </a:cubicBezTo>
                    <a:cubicBezTo>
                      <a:pt x="35" y="16"/>
                      <a:pt x="41" y="9"/>
                      <a:pt x="46" y="2"/>
                    </a:cubicBezTo>
                    <a:cubicBezTo>
                      <a:pt x="47" y="1"/>
                      <a:pt x="48" y="1"/>
                      <a:pt x="48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  <p:sp>
            <p:nvSpPr>
              <p:cNvPr id="170" name="Pravokutnik 36"/>
              <p:cNvSpPr>
                <a:spLocks noChangeArrowheads="1"/>
              </p:cNvSpPr>
              <p:nvPr/>
            </p:nvSpPr>
            <p:spPr bwMode="auto">
              <a:xfrm>
                <a:off x="2605088" y="2592778"/>
                <a:ext cx="268288" cy="153988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  <p:sp>
            <p:nvSpPr>
              <p:cNvPr id="171" name="Pravokutnik 37"/>
              <p:cNvSpPr>
                <a:spLocks noChangeArrowheads="1"/>
              </p:cNvSpPr>
              <p:nvPr/>
            </p:nvSpPr>
            <p:spPr bwMode="auto">
              <a:xfrm>
                <a:off x="2603028" y="2526275"/>
                <a:ext cx="272510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hr-HR" sz="2100" b="1" i="0" u="none" strike="noStrike" cap="none" normalizeH="0" dirty="0">
                    <a:ln>
                      <a:noFill/>
                    </a:ln>
                    <a:solidFill>
                      <a:srgbClr val="FF9936"/>
                    </a:solidFill>
                    <a:effectLst/>
                    <a:latin typeface="Calibri" panose="020F0502020204030204" pitchFamily="34" charset="0"/>
                  </a:rPr>
                  <a:t>30</a:t>
                </a:r>
                <a:endParaRPr kumimoji="0" lang="hr-HR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174" name="Prostoručni oblik 40"/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grpSp>
          <p:nvGrpSpPr>
            <p:cNvPr id="3" name="Grupa 2">
              <a:extLst>
                <a:ext uri="{FF2B5EF4-FFF2-40B4-BE49-F238E27FC236}">
                  <a16:creationId xmlns:a16="http://schemas.microsoft.com/office/drawing/2014/main" id="{26421DDD-07C3-42B6-869F-AD3A53DC2A79}"/>
                </a:ext>
              </a:extLst>
            </p:cNvPr>
            <p:cNvGrpSpPr/>
            <p:nvPr/>
          </p:nvGrpSpPr>
          <p:grpSpPr>
            <a:xfrm>
              <a:off x="3722688" y="3113478"/>
              <a:ext cx="585788" cy="587375"/>
              <a:chOff x="3722688" y="3113478"/>
              <a:chExt cx="585788" cy="587375"/>
            </a:xfrm>
          </p:grpSpPr>
          <p:sp>
            <p:nvSpPr>
              <p:cNvPr id="178" name="Prostoručni oblik 44"/>
              <p:cNvSpPr>
                <a:spLocks/>
              </p:cNvSpPr>
              <p:nvPr/>
            </p:nvSpPr>
            <p:spPr bwMode="auto">
              <a:xfrm>
                <a:off x="3722688" y="3113478"/>
                <a:ext cx="585788" cy="587375"/>
              </a:xfrm>
              <a:custGeom>
                <a:avLst/>
                <a:gdLst>
                  <a:gd name="T0" fmla="*/ 127 w 240"/>
                  <a:gd name="T1" fmla="*/ 236 h 240"/>
                  <a:gd name="T2" fmla="*/ 236 w 240"/>
                  <a:gd name="T3" fmla="*/ 113 h 240"/>
                  <a:gd name="T4" fmla="*/ 113 w 240"/>
                  <a:gd name="T5" fmla="*/ 4 h 240"/>
                  <a:gd name="T6" fmla="*/ 4 w 240"/>
                  <a:gd name="T7" fmla="*/ 127 h 240"/>
                  <a:gd name="T8" fmla="*/ 127 w 240"/>
                  <a:gd name="T9" fmla="*/ 23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0">
                    <a:moveTo>
                      <a:pt x="127" y="236"/>
                    </a:moveTo>
                    <a:cubicBezTo>
                      <a:pt x="191" y="232"/>
                      <a:pt x="240" y="177"/>
                      <a:pt x="236" y="113"/>
                    </a:cubicBezTo>
                    <a:cubicBezTo>
                      <a:pt x="232" y="49"/>
                      <a:pt x="177" y="0"/>
                      <a:pt x="113" y="4"/>
                    </a:cubicBezTo>
                    <a:cubicBezTo>
                      <a:pt x="49" y="8"/>
                      <a:pt x="0" y="63"/>
                      <a:pt x="4" y="127"/>
                    </a:cubicBezTo>
                    <a:cubicBezTo>
                      <a:pt x="8" y="191"/>
                      <a:pt x="63" y="240"/>
                      <a:pt x="127" y="236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  <p:sp>
            <p:nvSpPr>
              <p:cNvPr id="179" name="Prostoručni oblik 45"/>
              <p:cNvSpPr>
                <a:spLocks/>
              </p:cNvSpPr>
              <p:nvPr/>
            </p:nvSpPr>
            <p:spPr bwMode="auto">
              <a:xfrm>
                <a:off x="3781425" y="3169041"/>
                <a:ext cx="471488" cy="473075"/>
              </a:xfrm>
              <a:custGeom>
                <a:avLst/>
                <a:gdLst>
                  <a:gd name="T0" fmla="*/ 102 w 193"/>
                  <a:gd name="T1" fmla="*/ 190 h 193"/>
                  <a:gd name="T2" fmla="*/ 189 w 193"/>
                  <a:gd name="T3" fmla="*/ 91 h 193"/>
                  <a:gd name="T4" fmla="*/ 90 w 193"/>
                  <a:gd name="T5" fmla="*/ 4 h 193"/>
                  <a:gd name="T6" fmla="*/ 3 w 193"/>
                  <a:gd name="T7" fmla="*/ 103 h 193"/>
                  <a:gd name="T8" fmla="*/ 102 w 193"/>
                  <a:gd name="T9" fmla="*/ 19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190"/>
                    </a:moveTo>
                    <a:cubicBezTo>
                      <a:pt x="153" y="187"/>
                      <a:pt x="193" y="143"/>
                      <a:pt x="189" y="91"/>
                    </a:cubicBezTo>
                    <a:cubicBezTo>
                      <a:pt x="186" y="40"/>
                      <a:pt x="142" y="0"/>
                      <a:pt x="90" y="4"/>
                    </a:cubicBezTo>
                    <a:cubicBezTo>
                      <a:pt x="39" y="7"/>
                      <a:pt x="0" y="51"/>
                      <a:pt x="3" y="103"/>
                    </a:cubicBezTo>
                    <a:cubicBezTo>
                      <a:pt x="6" y="154"/>
                      <a:pt x="50" y="193"/>
                      <a:pt x="102" y="19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  <p:sp>
            <p:nvSpPr>
              <p:cNvPr id="180" name="Prostoručni oblik 46"/>
              <p:cNvSpPr>
                <a:spLocks noEditPoints="1"/>
              </p:cNvSpPr>
              <p:nvPr/>
            </p:nvSpPr>
            <p:spPr bwMode="auto">
              <a:xfrm>
                <a:off x="3786188" y="3272228"/>
                <a:ext cx="46038" cy="188913"/>
              </a:xfrm>
              <a:custGeom>
                <a:avLst/>
                <a:gdLst>
                  <a:gd name="T0" fmla="*/ 3 w 19"/>
                  <a:gd name="T1" fmla="*/ 76 h 77"/>
                  <a:gd name="T2" fmla="*/ 3 w 19"/>
                  <a:gd name="T3" fmla="*/ 76 h 77"/>
                  <a:gd name="T4" fmla="*/ 3 w 19"/>
                  <a:gd name="T5" fmla="*/ 76 h 77"/>
                  <a:gd name="T6" fmla="*/ 3 w 19"/>
                  <a:gd name="T7" fmla="*/ 75 h 77"/>
                  <a:gd name="T8" fmla="*/ 3 w 19"/>
                  <a:gd name="T9" fmla="*/ 75 h 77"/>
                  <a:gd name="T10" fmla="*/ 3 w 19"/>
                  <a:gd name="T11" fmla="*/ 75 h 77"/>
                  <a:gd name="T12" fmla="*/ 3 w 19"/>
                  <a:gd name="T13" fmla="*/ 74 h 77"/>
                  <a:gd name="T14" fmla="*/ 3 w 19"/>
                  <a:gd name="T15" fmla="*/ 74 h 77"/>
                  <a:gd name="T16" fmla="*/ 3 w 19"/>
                  <a:gd name="T17" fmla="*/ 74 h 77"/>
                  <a:gd name="T18" fmla="*/ 2 w 19"/>
                  <a:gd name="T19" fmla="*/ 73 h 77"/>
                  <a:gd name="T20" fmla="*/ 2 w 19"/>
                  <a:gd name="T21" fmla="*/ 73 h 77"/>
                  <a:gd name="T22" fmla="*/ 2 w 19"/>
                  <a:gd name="T23" fmla="*/ 72 h 77"/>
                  <a:gd name="T24" fmla="*/ 2 w 19"/>
                  <a:gd name="T25" fmla="*/ 72 h 77"/>
                  <a:gd name="T26" fmla="*/ 2 w 19"/>
                  <a:gd name="T27" fmla="*/ 71 h 77"/>
                  <a:gd name="T28" fmla="*/ 2 w 19"/>
                  <a:gd name="T29" fmla="*/ 71 h 77"/>
                  <a:gd name="T30" fmla="*/ 2 w 19"/>
                  <a:gd name="T31" fmla="*/ 71 h 77"/>
                  <a:gd name="T32" fmla="*/ 2 w 19"/>
                  <a:gd name="T33" fmla="*/ 70 h 77"/>
                  <a:gd name="T34" fmla="*/ 2 w 19"/>
                  <a:gd name="T35" fmla="*/ 70 h 77"/>
                  <a:gd name="T36" fmla="*/ 2 w 19"/>
                  <a:gd name="T37" fmla="*/ 69 h 77"/>
                  <a:gd name="T38" fmla="*/ 2 w 19"/>
                  <a:gd name="T39" fmla="*/ 69 h 77"/>
                  <a:gd name="T40" fmla="*/ 2 w 19"/>
                  <a:gd name="T41" fmla="*/ 69 h 77"/>
                  <a:gd name="T42" fmla="*/ 2 w 19"/>
                  <a:gd name="T43" fmla="*/ 68 h 77"/>
                  <a:gd name="T44" fmla="*/ 2 w 19"/>
                  <a:gd name="T45" fmla="*/ 68 h 77"/>
                  <a:gd name="T46" fmla="*/ 2 w 19"/>
                  <a:gd name="T47" fmla="*/ 68 h 77"/>
                  <a:gd name="T48" fmla="*/ 1 w 19"/>
                  <a:gd name="T49" fmla="*/ 67 h 77"/>
                  <a:gd name="T50" fmla="*/ 1 w 19"/>
                  <a:gd name="T51" fmla="*/ 67 h 77"/>
                  <a:gd name="T52" fmla="*/ 1 w 19"/>
                  <a:gd name="T53" fmla="*/ 67 h 77"/>
                  <a:gd name="T54" fmla="*/ 1 w 19"/>
                  <a:gd name="T55" fmla="*/ 66 h 77"/>
                  <a:gd name="T56" fmla="*/ 1 w 19"/>
                  <a:gd name="T57" fmla="*/ 66 h 77"/>
                  <a:gd name="T58" fmla="*/ 1 w 19"/>
                  <a:gd name="T59" fmla="*/ 65 h 77"/>
                  <a:gd name="T60" fmla="*/ 1 w 19"/>
                  <a:gd name="T61" fmla="*/ 65 h 77"/>
                  <a:gd name="T62" fmla="*/ 1 w 19"/>
                  <a:gd name="T63" fmla="*/ 65 h 77"/>
                  <a:gd name="T64" fmla="*/ 1 w 19"/>
                  <a:gd name="T65" fmla="*/ 64 h 77"/>
                  <a:gd name="T66" fmla="*/ 1 w 19"/>
                  <a:gd name="T67" fmla="*/ 64 h 77"/>
                  <a:gd name="T68" fmla="*/ 1 w 19"/>
                  <a:gd name="T69" fmla="*/ 64 h 77"/>
                  <a:gd name="T70" fmla="*/ 1 w 19"/>
                  <a:gd name="T71" fmla="*/ 63 h 77"/>
                  <a:gd name="T72" fmla="*/ 1 w 19"/>
                  <a:gd name="T73" fmla="*/ 63 h 77"/>
                  <a:gd name="T74" fmla="*/ 1 w 19"/>
                  <a:gd name="T75" fmla="*/ 62 h 77"/>
                  <a:gd name="T76" fmla="*/ 1 w 19"/>
                  <a:gd name="T77" fmla="*/ 62 h 77"/>
                  <a:gd name="T78" fmla="*/ 1 w 19"/>
                  <a:gd name="T79" fmla="*/ 61 h 77"/>
                  <a:gd name="T80" fmla="*/ 1 w 19"/>
                  <a:gd name="T81" fmla="*/ 61 h 77"/>
                  <a:gd name="T82" fmla="*/ 1 w 19"/>
                  <a:gd name="T83" fmla="*/ 61 h 77"/>
                  <a:gd name="T84" fmla="*/ 1 w 19"/>
                  <a:gd name="T85" fmla="*/ 60 h 77"/>
                  <a:gd name="T86" fmla="*/ 1 w 19"/>
                  <a:gd name="T87" fmla="*/ 60 h 77"/>
                  <a:gd name="T88" fmla="*/ 1 w 19"/>
                  <a:gd name="T89" fmla="*/ 60 h 77"/>
                  <a:gd name="T90" fmla="*/ 18 w 19"/>
                  <a:gd name="T91" fmla="*/ 0 h 77"/>
                  <a:gd name="T92" fmla="*/ 18 w 19"/>
                  <a:gd name="T93" fmla="*/ 0 h 77"/>
                  <a:gd name="T94" fmla="*/ 19 w 19"/>
                  <a:gd name="T95" fmla="*/ 0 h 77"/>
                  <a:gd name="T96" fmla="*/ 19 w 19"/>
                  <a:gd name="T9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" h="77">
                    <a:moveTo>
                      <a:pt x="3" y="77"/>
                    </a:moveTo>
                    <a:cubicBezTo>
                      <a:pt x="3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4"/>
                    </a:moveTo>
                    <a:cubicBezTo>
                      <a:pt x="3" y="74"/>
                      <a:pt x="3" y="75"/>
                      <a:pt x="3" y="75"/>
                    </a:cubicBezTo>
                    <a:cubicBezTo>
                      <a:pt x="3" y="75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3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69"/>
                    </a:moveTo>
                    <a:cubicBezTo>
                      <a:pt x="2" y="69"/>
                      <a:pt x="2" y="70"/>
                      <a:pt x="2" y="70"/>
                    </a:cubicBezTo>
                    <a:cubicBezTo>
                      <a:pt x="2" y="70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8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8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5"/>
                    </a:moveTo>
                    <a:cubicBezTo>
                      <a:pt x="1" y="65"/>
                      <a:pt x="1" y="66"/>
                      <a:pt x="1" y="66"/>
                    </a:cubicBezTo>
                    <a:cubicBezTo>
                      <a:pt x="1" y="66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4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4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1"/>
                    </a:moveTo>
                    <a:cubicBezTo>
                      <a:pt x="1" y="61"/>
                      <a:pt x="1" y="62"/>
                      <a:pt x="1" y="62"/>
                    </a:cubicBezTo>
                    <a:cubicBezTo>
                      <a:pt x="1" y="62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0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8" y="1"/>
                    </a:moveTo>
                    <a:cubicBezTo>
                      <a:pt x="6" y="17"/>
                      <a:pt x="0" y="38"/>
                      <a:pt x="1" y="60"/>
                    </a:cubicBezTo>
                    <a:cubicBezTo>
                      <a:pt x="0" y="38"/>
                      <a:pt x="6" y="17"/>
                      <a:pt x="18" y="1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9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  <p:sp>
            <p:nvSpPr>
              <p:cNvPr id="181" name="Prostoručni oblik 47"/>
              <p:cNvSpPr>
                <a:spLocks/>
              </p:cNvSpPr>
              <p:nvPr/>
            </p:nvSpPr>
            <p:spPr bwMode="auto">
              <a:xfrm>
                <a:off x="3786188" y="3213491"/>
                <a:ext cx="207963" cy="420688"/>
              </a:xfrm>
              <a:custGeom>
                <a:avLst/>
                <a:gdLst>
                  <a:gd name="T0" fmla="*/ 19 w 85"/>
                  <a:gd name="T1" fmla="*/ 24 h 172"/>
                  <a:gd name="T2" fmla="*/ 19 w 85"/>
                  <a:gd name="T3" fmla="*/ 24 h 172"/>
                  <a:gd name="T4" fmla="*/ 18 w 85"/>
                  <a:gd name="T5" fmla="*/ 24 h 172"/>
                  <a:gd name="T6" fmla="*/ 18 w 85"/>
                  <a:gd name="T7" fmla="*/ 25 h 172"/>
                  <a:gd name="T8" fmla="*/ 1 w 85"/>
                  <a:gd name="T9" fmla="*/ 84 h 172"/>
                  <a:gd name="T10" fmla="*/ 1 w 85"/>
                  <a:gd name="T11" fmla="*/ 84 h 172"/>
                  <a:gd name="T12" fmla="*/ 1 w 85"/>
                  <a:gd name="T13" fmla="*/ 85 h 172"/>
                  <a:gd name="T14" fmla="*/ 1 w 85"/>
                  <a:gd name="T15" fmla="*/ 85 h 172"/>
                  <a:gd name="T16" fmla="*/ 1 w 85"/>
                  <a:gd name="T17" fmla="*/ 85 h 172"/>
                  <a:gd name="T18" fmla="*/ 1 w 85"/>
                  <a:gd name="T19" fmla="*/ 86 h 172"/>
                  <a:gd name="T20" fmla="*/ 1 w 85"/>
                  <a:gd name="T21" fmla="*/ 86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8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9 h 172"/>
                  <a:gd name="T34" fmla="*/ 1 w 85"/>
                  <a:gd name="T35" fmla="*/ 89 h 172"/>
                  <a:gd name="T36" fmla="*/ 1 w 85"/>
                  <a:gd name="T37" fmla="*/ 90 h 172"/>
                  <a:gd name="T38" fmla="*/ 1 w 85"/>
                  <a:gd name="T39" fmla="*/ 90 h 172"/>
                  <a:gd name="T40" fmla="*/ 1 w 85"/>
                  <a:gd name="T41" fmla="*/ 91 h 172"/>
                  <a:gd name="T42" fmla="*/ 1 w 85"/>
                  <a:gd name="T43" fmla="*/ 91 h 172"/>
                  <a:gd name="T44" fmla="*/ 1 w 85"/>
                  <a:gd name="T45" fmla="*/ 91 h 172"/>
                  <a:gd name="T46" fmla="*/ 2 w 85"/>
                  <a:gd name="T47" fmla="*/ 92 h 172"/>
                  <a:gd name="T48" fmla="*/ 2 w 85"/>
                  <a:gd name="T49" fmla="*/ 92 h 172"/>
                  <a:gd name="T50" fmla="*/ 2 w 85"/>
                  <a:gd name="T51" fmla="*/ 93 h 172"/>
                  <a:gd name="T52" fmla="*/ 2 w 85"/>
                  <a:gd name="T53" fmla="*/ 93 h 172"/>
                  <a:gd name="T54" fmla="*/ 2 w 85"/>
                  <a:gd name="T55" fmla="*/ 94 h 172"/>
                  <a:gd name="T56" fmla="*/ 2 w 85"/>
                  <a:gd name="T57" fmla="*/ 94 h 172"/>
                  <a:gd name="T58" fmla="*/ 2 w 85"/>
                  <a:gd name="T59" fmla="*/ 94 h 172"/>
                  <a:gd name="T60" fmla="*/ 2 w 85"/>
                  <a:gd name="T61" fmla="*/ 95 h 172"/>
                  <a:gd name="T62" fmla="*/ 2 w 85"/>
                  <a:gd name="T63" fmla="*/ 95 h 172"/>
                  <a:gd name="T64" fmla="*/ 2 w 85"/>
                  <a:gd name="T65" fmla="*/ 96 h 172"/>
                  <a:gd name="T66" fmla="*/ 2 w 85"/>
                  <a:gd name="T67" fmla="*/ 96 h 172"/>
                  <a:gd name="T68" fmla="*/ 2 w 85"/>
                  <a:gd name="T69" fmla="*/ 96 h 172"/>
                  <a:gd name="T70" fmla="*/ 2 w 85"/>
                  <a:gd name="T71" fmla="*/ 97 h 172"/>
                  <a:gd name="T72" fmla="*/ 3 w 85"/>
                  <a:gd name="T73" fmla="*/ 98 h 172"/>
                  <a:gd name="T74" fmla="*/ 3 w 85"/>
                  <a:gd name="T75" fmla="*/ 98 h 172"/>
                  <a:gd name="T76" fmla="*/ 3 w 85"/>
                  <a:gd name="T77" fmla="*/ 98 h 172"/>
                  <a:gd name="T78" fmla="*/ 3 w 85"/>
                  <a:gd name="T79" fmla="*/ 99 h 172"/>
                  <a:gd name="T80" fmla="*/ 3 w 85"/>
                  <a:gd name="T81" fmla="*/ 99 h 172"/>
                  <a:gd name="T82" fmla="*/ 3 w 85"/>
                  <a:gd name="T83" fmla="*/ 100 h 172"/>
                  <a:gd name="T84" fmla="*/ 3 w 85"/>
                  <a:gd name="T85" fmla="*/ 100 h 172"/>
                  <a:gd name="T86" fmla="*/ 3 w 85"/>
                  <a:gd name="T87" fmla="*/ 100 h 172"/>
                  <a:gd name="T88" fmla="*/ 85 w 85"/>
                  <a:gd name="T89" fmla="*/ 172 h 172"/>
                  <a:gd name="T90" fmla="*/ 16 w 85"/>
                  <a:gd name="T91" fmla="*/ 80 h 172"/>
                  <a:gd name="T92" fmla="*/ 42 w 85"/>
                  <a:gd name="T93" fmla="*/ 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72">
                    <a:moveTo>
                      <a:pt x="45" y="0"/>
                    </a:moveTo>
                    <a:cubicBezTo>
                      <a:pt x="35" y="6"/>
                      <a:pt x="26" y="1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6" y="41"/>
                      <a:pt x="0" y="62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2"/>
                    </a:cubicBezTo>
                    <a:cubicBezTo>
                      <a:pt x="1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1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12" y="139"/>
                      <a:pt x="45" y="168"/>
                      <a:pt x="85" y="172"/>
                    </a:cubicBezTo>
                    <a:cubicBezTo>
                      <a:pt x="73" y="168"/>
                      <a:pt x="61" y="161"/>
                      <a:pt x="52" y="152"/>
                    </a:cubicBezTo>
                    <a:cubicBezTo>
                      <a:pt x="38" y="140"/>
                      <a:pt x="28" y="125"/>
                      <a:pt x="22" y="107"/>
                    </a:cubicBezTo>
                    <a:cubicBezTo>
                      <a:pt x="20" y="98"/>
                      <a:pt x="18" y="89"/>
                      <a:pt x="16" y="80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5" y="60"/>
                      <a:pt x="19" y="42"/>
                      <a:pt x="27" y="24"/>
                    </a:cubicBezTo>
                    <a:cubicBezTo>
                      <a:pt x="32" y="17"/>
                      <a:pt x="37" y="10"/>
                      <a:pt x="42" y="2"/>
                    </a:cubicBezTo>
                    <a:cubicBezTo>
                      <a:pt x="43" y="1"/>
                      <a:pt x="44" y="1"/>
                      <a:pt x="4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  <p:sp>
            <p:nvSpPr>
              <p:cNvPr id="182" name="Pravokutnik 48"/>
              <p:cNvSpPr>
                <a:spLocks noChangeArrowheads="1"/>
              </p:cNvSpPr>
              <p:nvPr/>
            </p:nvSpPr>
            <p:spPr bwMode="auto">
              <a:xfrm>
                <a:off x="3941763" y="3299216"/>
                <a:ext cx="14287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  <p:sp>
            <p:nvSpPr>
              <p:cNvPr id="183" name="Pravokutnik 49"/>
              <p:cNvSpPr>
                <a:spLocks noChangeArrowheads="1"/>
              </p:cNvSpPr>
              <p:nvPr/>
            </p:nvSpPr>
            <p:spPr bwMode="auto">
              <a:xfrm>
                <a:off x="3959869" y="3225719"/>
                <a:ext cx="136256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hr-HR" sz="2100" b="1" dirty="0">
                    <a:solidFill>
                      <a:srgbClr val="FF9936"/>
                    </a:solidFill>
                    <a:latin typeface="Calibri" panose="020F0502020204030204" pitchFamily="34" charset="0"/>
                  </a:rPr>
                  <a:t>5</a:t>
                </a:r>
                <a:endParaRPr kumimoji="0" lang="hr-HR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186" name="Prostoručni oblik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grpSp>
          <p:nvGrpSpPr>
            <p:cNvPr id="5" name="Grupa 4">
              <a:extLst>
                <a:ext uri="{FF2B5EF4-FFF2-40B4-BE49-F238E27FC236}">
                  <a16:creationId xmlns:a16="http://schemas.microsoft.com/office/drawing/2014/main" id="{5AAA3125-6198-4B7D-906A-040AAB47590B}"/>
                </a:ext>
              </a:extLst>
            </p:cNvPr>
            <p:cNvGrpSpPr/>
            <p:nvPr/>
          </p:nvGrpSpPr>
          <p:grpSpPr>
            <a:xfrm>
              <a:off x="3754438" y="4585091"/>
              <a:ext cx="566738" cy="568325"/>
              <a:chOff x="3754438" y="4585091"/>
              <a:chExt cx="566738" cy="568325"/>
            </a:xfrm>
          </p:grpSpPr>
          <p:sp>
            <p:nvSpPr>
              <p:cNvPr id="190" name="Prostoručni oblik 56"/>
              <p:cNvSpPr>
                <a:spLocks/>
              </p:cNvSpPr>
              <p:nvPr/>
            </p:nvSpPr>
            <p:spPr bwMode="auto">
              <a:xfrm>
                <a:off x="3754438" y="4585091"/>
                <a:ext cx="566738" cy="568325"/>
              </a:xfrm>
              <a:custGeom>
                <a:avLst/>
                <a:gdLst>
                  <a:gd name="T0" fmla="*/ 116 w 232"/>
                  <a:gd name="T1" fmla="*/ 232 h 232"/>
                  <a:gd name="T2" fmla="*/ 232 w 232"/>
                  <a:gd name="T3" fmla="*/ 116 h 232"/>
                  <a:gd name="T4" fmla="*/ 116 w 232"/>
                  <a:gd name="T5" fmla="*/ 0 h 232"/>
                  <a:gd name="T6" fmla="*/ 0 w 232"/>
                  <a:gd name="T7" fmla="*/ 116 h 232"/>
                  <a:gd name="T8" fmla="*/ 116 w 232"/>
                  <a:gd name="T9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32">
                    <a:moveTo>
                      <a:pt x="116" y="232"/>
                    </a:move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ubicBezTo>
                      <a:pt x="52" y="0"/>
                      <a:pt x="0" y="52"/>
                      <a:pt x="0" y="116"/>
                    </a:cubicBezTo>
                    <a:cubicBezTo>
                      <a:pt x="0" y="179"/>
                      <a:pt x="52" y="232"/>
                      <a:pt x="116" y="232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  <p:sp>
            <p:nvSpPr>
              <p:cNvPr id="191" name="Elipsa 57"/>
              <p:cNvSpPr>
                <a:spLocks noChangeArrowheads="1"/>
              </p:cNvSpPr>
              <p:nvPr/>
            </p:nvSpPr>
            <p:spPr bwMode="auto">
              <a:xfrm>
                <a:off x="3810000" y="4639066"/>
                <a:ext cx="457200" cy="457200"/>
              </a:xfrm>
              <a:prstGeom prst="ellipse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  <p:sp>
            <p:nvSpPr>
              <p:cNvPr id="192" name="Prostoručni oblik 58"/>
              <p:cNvSpPr>
                <a:spLocks noEditPoints="1"/>
              </p:cNvSpPr>
              <p:nvPr/>
            </p:nvSpPr>
            <p:spPr bwMode="auto">
              <a:xfrm>
                <a:off x="3810000" y="4732728"/>
                <a:ext cx="44450" cy="222250"/>
              </a:xfrm>
              <a:custGeom>
                <a:avLst/>
                <a:gdLst>
                  <a:gd name="T0" fmla="*/ 7 w 18"/>
                  <a:gd name="T1" fmla="*/ 91 h 91"/>
                  <a:gd name="T2" fmla="*/ 7 w 18"/>
                  <a:gd name="T3" fmla="*/ 91 h 91"/>
                  <a:gd name="T4" fmla="*/ 7 w 18"/>
                  <a:gd name="T5" fmla="*/ 91 h 91"/>
                  <a:gd name="T6" fmla="*/ 7 w 18"/>
                  <a:gd name="T7" fmla="*/ 91 h 91"/>
                  <a:gd name="T8" fmla="*/ 7 w 18"/>
                  <a:gd name="T9" fmla="*/ 91 h 91"/>
                  <a:gd name="T10" fmla="*/ 7 w 18"/>
                  <a:gd name="T11" fmla="*/ 91 h 91"/>
                  <a:gd name="T12" fmla="*/ 7 w 18"/>
                  <a:gd name="T13" fmla="*/ 91 h 91"/>
                  <a:gd name="T14" fmla="*/ 7 w 18"/>
                  <a:gd name="T15" fmla="*/ 91 h 91"/>
                  <a:gd name="T16" fmla="*/ 7 w 18"/>
                  <a:gd name="T17" fmla="*/ 91 h 91"/>
                  <a:gd name="T18" fmla="*/ 7 w 18"/>
                  <a:gd name="T19" fmla="*/ 91 h 91"/>
                  <a:gd name="T20" fmla="*/ 7 w 18"/>
                  <a:gd name="T21" fmla="*/ 91 h 91"/>
                  <a:gd name="T22" fmla="*/ 7 w 18"/>
                  <a:gd name="T23" fmla="*/ 91 h 91"/>
                  <a:gd name="T24" fmla="*/ 6 w 18"/>
                  <a:gd name="T25" fmla="*/ 90 h 91"/>
                  <a:gd name="T26" fmla="*/ 7 w 18"/>
                  <a:gd name="T27" fmla="*/ 91 h 91"/>
                  <a:gd name="T28" fmla="*/ 6 w 18"/>
                  <a:gd name="T29" fmla="*/ 90 h 91"/>
                  <a:gd name="T30" fmla="*/ 0 w 18"/>
                  <a:gd name="T31" fmla="*/ 57 h 91"/>
                  <a:gd name="T32" fmla="*/ 6 w 18"/>
                  <a:gd name="T33" fmla="*/ 90 h 91"/>
                  <a:gd name="T34" fmla="*/ 0 w 18"/>
                  <a:gd name="T35" fmla="*/ 57 h 91"/>
                  <a:gd name="T36" fmla="*/ 0 w 18"/>
                  <a:gd name="T37" fmla="*/ 57 h 91"/>
                  <a:gd name="T38" fmla="*/ 0 w 18"/>
                  <a:gd name="T39" fmla="*/ 57 h 91"/>
                  <a:gd name="T40" fmla="*/ 0 w 18"/>
                  <a:gd name="T41" fmla="*/ 57 h 91"/>
                  <a:gd name="T42" fmla="*/ 0 w 18"/>
                  <a:gd name="T43" fmla="*/ 57 h 91"/>
                  <a:gd name="T44" fmla="*/ 0 w 18"/>
                  <a:gd name="T45" fmla="*/ 57 h 91"/>
                  <a:gd name="T46" fmla="*/ 0 w 18"/>
                  <a:gd name="T47" fmla="*/ 57 h 91"/>
                  <a:gd name="T48" fmla="*/ 0 w 18"/>
                  <a:gd name="T49" fmla="*/ 56 h 91"/>
                  <a:gd name="T50" fmla="*/ 0 w 18"/>
                  <a:gd name="T51" fmla="*/ 57 h 91"/>
                  <a:gd name="T52" fmla="*/ 0 w 18"/>
                  <a:gd name="T53" fmla="*/ 56 h 91"/>
                  <a:gd name="T54" fmla="*/ 0 w 18"/>
                  <a:gd name="T55" fmla="*/ 56 h 91"/>
                  <a:gd name="T56" fmla="*/ 0 w 18"/>
                  <a:gd name="T57" fmla="*/ 56 h 91"/>
                  <a:gd name="T58" fmla="*/ 0 w 18"/>
                  <a:gd name="T59" fmla="*/ 56 h 91"/>
                  <a:gd name="T60" fmla="*/ 0 w 18"/>
                  <a:gd name="T61" fmla="*/ 56 h 91"/>
                  <a:gd name="T62" fmla="*/ 0 w 18"/>
                  <a:gd name="T63" fmla="*/ 56 h 91"/>
                  <a:gd name="T64" fmla="*/ 0 w 18"/>
                  <a:gd name="T65" fmla="*/ 56 h 91"/>
                  <a:gd name="T66" fmla="*/ 0 w 18"/>
                  <a:gd name="T67" fmla="*/ 56 h 91"/>
                  <a:gd name="T68" fmla="*/ 0 w 18"/>
                  <a:gd name="T69" fmla="*/ 56 h 91"/>
                  <a:gd name="T70" fmla="*/ 0 w 18"/>
                  <a:gd name="T71" fmla="*/ 56 h 91"/>
                  <a:gd name="T72" fmla="*/ 0 w 18"/>
                  <a:gd name="T73" fmla="*/ 55 h 91"/>
                  <a:gd name="T74" fmla="*/ 0 w 18"/>
                  <a:gd name="T75" fmla="*/ 56 h 91"/>
                  <a:gd name="T76" fmla="*/ 0 w 18"/>
                  <a:gd name="T77" fmla="*/ 56 h 91"/>
                  <a:gd name="T78" fmla="*/ 0 w 18"/>
                  <a:gd name="T79" fmla="*/ 55 h 91"/>
                  <a:gd name="T80" fmla="*/ 18 w 18"/>
                  <a:gd name="T81" fmla="*/ 0 h 91"/>
                  <a:gd name="T82" fmla="*/ 0 w 18"/>
                  <a:gd name="T83" fmla="*/ 55 h 91"/>
                  <a:gd name="T84" fmla="*/ 18 w 18"/>
                  <a:gd name="T85" fmla="*/ 0 h 91"/>
                  <a:gd name="T86" fmla="*/ 18 w 18"/>
                  <a:gd name="T87" fmla="*/ 0 h 91"/>
                  <a:gd name="T88" fmla="*/ 18 w 18"/>
                  <a:gd name="T89" fmla="*/ 0 h 91"/>
                  <a:gd name="T90" fmla="*/ 18 w 18"/>
                  <a:gd name="T91" fmla="*/ 0 h 91"/>
                  <a:gd name="T92" fmla="*/ 18 w 18"/>
                  <a:gd name="T93" fmla="*/ 0 h 91"/>
                  <a:gd name="T94" fmla="*/ 18 w 18"/>
                  <a:gd name="T95" fmla="*/ 0 h 91"/>
                  <a:gd name="T96" fmla="*/ 18 w 18"/>
                  <a:gd name="T9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" h="91">
                    <a:moveTo>
                      <a:pt x="7" y="91"/>
                    </a:moveTo>
                    <a:cubicBezTo>
                      <a:pt x="7" y="91"/>
                      <a:pt x="7" y="91"/>
                      <a:pt x="7" y="91"/>
                    </a:cubicBezTo>
                    <a:cubicBezTo>
                      <a:pt x="7" y="91"/>
                      <a:pt x="7" y="91"/>
                      <a:pt x="7" y="91"/>
                    </a:cubicBezTo>
                    <a:moveTo>
                      <a:pt x="7" y="91"/>
                    </a:moveTo>
                    <a:cubicBezTo>
                      <a:pt x="7" y="91"/>
                      <a:pt x="7" y="91"/>
                      <a:pt x="7" y="91"/>
                    </a:cubicBezTo>
                    <a:cubicBezTo>
                      <a:pt x="7" y="91"/>
                      <a:pt x="7" y="91"/>
                      <a:pt x="7" y="91"/>
                    </a:cubicBezTo>
                    <a:moveTo>
                      <a:pt x="7" y="91"/>
                    </a:moveTo>
                    <a:cubicBezTo>
                      <a:pt x="7" y="91"/>
                      <a:pt x="7" y="91"/>
                      <a:pt x="7" y="91"/>
                    </a:cubicBezTo>
                    <a:cubicBezTo>
                      <a:pt x="7" y="91"/>
                      <a:pt x="7" y="91"/>
                      <a:pt x="7" y="91"/>
                    </a:cubicBezTo>
                    <a:moveTo>
                      <a:pt x="7" y="91"/>
                    </a:moveTo>
                    <a:cubicBezTo>
                      <a:pt x="7" y="91"/>
                      <a:pt x="7" y="91"/>
                      <a:pt x="7" y="91"/>
                    </a:cubicBezTo>
                    <a:cubicBezTo>
                      <a:pt x="7" y="91"/>
                      <a:pt x="7" y="91"/>
                      <a:pt x="7" y="91"/>
                    </a:cubicBezTo>
                    <a:moveTo>
                      <a:pt x="6" y="90"/>
                    </a:moveTo>
                    <a:cubicBezTo>
                      <a:pt x="6" y="90"/>
                      <a:pt x="6" y="90"/>
                      <a:pt x="7" y="91"/>
                    </a:cubicBezTo>
                    <a:cubicBezTo>
                      <a:pt x="6" y="90"/>
                      <a:pt x="6" y="90"/>
                      <a:pt x="6" y="90"/>
                    </a:cubicBezTo>
                    <a:moveTo>
                      <a:pt x="0" y="57"/>
                    </a:moveTo>
                    <a:cubicBezTo>
                      <a:pt x="0" y="69"/>
                      <a:pt x="2" y="80"/>
                      <a:pt x="6" y="90"/>
                    </a:cubicBezTo>
                    <a:cubicBezTo>
                      <a:pt x="2" y="80"/>
                      <a:pt x="0" y="69"/>
                      <a:pt x="0" y="57"/>
                    </a:cubicBezTo>
                    <a:moveTo>
                      <a:pt x="0" y="57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moveTo>
                      <a:pt x="0" y="57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moveTo>
                      <a:pt x="0" y="56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6"/>
                    </a:cubicBezTo>
                    <a:moveTo>
                      <a:pt x="0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moveTo>
                      <a:pt x="0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moveTo>
                      <a:pt x="0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moveTo>
                      <a:pt x="0" y="55"/>
                    </a:moveTo>
                    <a:cubicBezTo>
                      <a:pt x="0" y="55"/>
                      <a:pt x="0" y="55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5"/>
                      <a:pt x="0" y="55"/>
                      <a:pt x="0" y="55"/>
                    </a:cubicBezTo>
                    <a:moveTo>
                      <a:pt x="18" y="0"/>
                    </a:moveTo>
                    <a:cubicBezTo>
                      <a:pt x="7" y="15"/>
                      <a:pt x="0" y="35"/>
                      <a:pt x="0" y="55"/>
                    </a:cubicBezTo>
                    <a:cubicBezTo>
                      <a:pt x="0" y="35"/>
                      <a:pt x="7" y="15"/>
                      <a:pt x="18" y="0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  <p:sp>
            <p:nvSpPr>
              <p:cNvPr id="193" name="Prostoručni oblik 59"/>
              <p:cNvSpPr>
                <a:spLocks/>
              </p:cNvSpPr>
              <p:nvPr/>
            </p:nvSpPr>
            <p:spPr bwMode="auto">
              <a:xfrm>
                <a:off x="3810000" y="4666053"/>
                <a:ext cx="190500" cy="428625"/>
              </a:xfrm>
              <a:custGeom>
                <a:avLst/>
                <a:gdLst>
                  <a:gd name="T0" fmla="*/ 49 w 78"/>
                  <a:gd name="T1" fmla="*/ 0 h 175"/>
                  <a:gd name="T2" fmla="*/ 18 w 78"/>
                  <a:gd name="T3" fmla="*/ 27 h 175"/>
                  <a:gd name="T4" fmla="*/ 18 w 78"/>
                  <a:gd name="T5" fmla="*/ 27 h 175"/>
                  <a:gd name="T6" fmla="*/ 18 w 78"/>
                  <a:gd name="T7" fmla="*/ 27 h 175"/>
                  <a:gd name="T8" fmla="*/ 18 w 78"/>
                  <a:gd name="T9" fmla="*/ 27 h 175"/>
                  <a:gd name="T10" fmla="*/ 18 w 78"/>
                  <a:gd name="T11" fmla="*/ 27 h 175"/>
                  <a:gd name="T12" fmla="*/ 0 w 78"/>
                  <a:gd name="T13" fmla="*/ 82 h 175"/>
                  <a:gd name="T14" fmla="*/ 0 w 78"/>
                  <a:gd name="T15" fmla="*/ 82 h 175"/>
                  <a:gd name="T16" fmla="*/ 0 w 78"/>
                  <a:gd name="T17" fmla="*/ 83 h 175"/>
                  <a:gd name="T18" fmla="*/ 0 w 78"/>
                  <a:gd name="T19" fmla="*/ 83 h 175"/>
                  <a:gd name="T20" fmla="*/ 0 w 78"/>
                  <a:gd name="T21" fmla="*/ 83 h 175"/>
                  <a:gd name="T22" fmla="*/ 0 w 78"/>
                  <a:gd name="T23" fmla="*/ 83 h 175"/>
                  <a:gd name="T24" fmla="*/ 0 w 78"/>
                  <a:gd name="T25" fmla="*/ 83 h 175"/>
                  <a:gd name="T26" fmla="*/ 0 w 78"/>
                  <a:gd name="T27" fmla="*/ 83 h 175"/>
                  <a:gd name="T28" fmla="*/ 0 w 78"/>
                  <a:gd name="T29" fmla="*/ 83 h 175"/>
                  <a:gd name="T30" fmla="*/ 0 w 78"/>
                  <a:gd name="T31" fmla="*/ 83 h 175"/>
                  <a:gd name="T32" fmla="*/ 0 w 78"/>
                  <a:gd name="T33" fmla="*/ 84 h 175"/>
                  <a:gd name="T34" fmla="*/ 0 w 78"/>
                  <a:gd name="T35" fmla="*/ 84 h 175"/>
                  <a:gd name="T36" fmla="*/ 0 w 78"/>
                  <a:gd name="T37" fmla="*/ 84 h 175"/>
                  <a:gd name="T38" fmla="*/ 0 w 78"/>
                  <a:gd name="T39" fmla="*/ 84 h 175"/>
                  <a:gd name="T40" fmla="*/ 0 w 78"/>
                  <a:gd name="T41" fmla="*/ 84 h 175"/>
                  <a:gd name="T42" fmla="*/ 0 w 78"/>
                  <a:gd name="T43" fmla="*/ 84 h 175"/>
                  <a:gd name="T44" fmla="*/ 6 w 78"/>
                  <a:gd name="T45" fmla="*/ 117 h 175"/>
                  <a:gd name="T46" fmla="*/ 6 w 78"/>
                  <a:gd name="T47" fmla="*/ 117 h 175"/>
                  <a:gd name="T48" fmla="*/ 7 w 78"/>
                  <a:gd name="T49" fmla="*/ 118 h 175"/>
                  <a:gd name="T50" fmla="*/ 7 w 78"/>
                  <a:gd name="T51" fmla="*/ 118 h 175"/>
                  <a:gd name="T52" fmla="*/ 7 w 78"/>
                  <a:gd name="T53" fmla="*/ 118 h 175"/>
                  <a:gd name="T54" fmla="*/ 7 w 78"/>
                  <a:gd name="T55" fmla="*/ 118 h 175"/>
                  <a:gd name="T56" fmla="*/ 7 w 78"/>
                  <a:gd name="T57" fmla="*/ 118 h 175"/>
                  <a:gd name="T58" fmla="*/ 7 w 78"/>
                  <a:gd name="T59" fmla="*/ 118 h 175"/>
                  <a:gd name="T60" fmla="*/ 7 w 78"/>
                  <a:gd name="T61" fmla="*/ 118 h 175"/>
                  <a:gd name="T62" fmla="*/ 7 w 78"/>
                  <a:gd name="T63" fmla="*/ 118 h 175"/>
                  <a:gd name="T64" fmla="*/ 7 w 78"/>
                  <a:gd name="T65" fmla="*/ 118 h 175"/>
                  <a:gd name="T66" fmla="*/ 78 w 78"/>
                  <a:gd name="T67" fmla="*/ 175 h 175"/>
                  <a:gd name="T68" fmla="*/ 46 w 78"/>
                  <a:gd name="T69" fmla="*/ 153 h 175"/>
                  <a:gd name="T70" fmla="*/ 19 w 78"/>
                  <a:gd name="T71" fmla="*/ 106 h 175"/>
                  <a:gd name="T72" fmla="*/ 15 w 78"/>
                  <a:gd name="T73" fmla="*/ 78 h 175"/>
                  <a:gd name="T74" fmla="*/ 15 w 78"/>
                  <a:gd name="T75" fmla="*/ 77 h 175"/>
                  <a:gd name="T76" fmla="*/ 30 w 78"/>
                  <a:gd name="T77" fmla="*/ 24 h 175"/>
                  <a:gd name="T78" fmla="*/ 46 w 78"/>
                  <a:gd name="T79" fmla="*/ 3 h 175"/>
                  <a:gd name="T80" fmla="*/ 49 w 78"/>
                  <a:gd name="T81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8" h="175">
                    <a:moveTo>
                      <a:pt x="49" y="0"/>
                    </a:moveTo>
                    <a:cubicBezTo>
                      <a:pt x="37" y="7"/>
                      <a:pt x="27" y="16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7" y="42"/>
                      <a:pt x="0" y="6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96"/>
                      <a:pt x="2" y="107"/>
                      <a:pt x="6" y="117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6" y="117"/>
                      <a:pt x="6" y="117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19" y="148"/>
                      <a:pt x="46" y="170"/>
                      <a:pt x="78" y="175"/>
                    </a:cubicBezTo>
                    <a:cubicBezTo>
                      <a:pt x="66" y="170"/>
                      <a:pt x="55" y="162"/>
                      <a:pt x="46" y="153"/>
                    </a:cubicBezTo>
                    <a:cubicBezTo>
                      <a:pt x="33" y="140"/>
                      <a:pt x="24" y="124"/>
                      <a:pt x="19" y="106"/>
                    </a:cubicBezTo>
                    <a:cubicBezTo>
                      <a:pt x="18" y="97"/>
                      <a:pt x="17" y="88"/>
                      <a:pt x="15" y="78"/>
                    </a:cubicBezTo>
                    <a:cubicBezTo>
                      <a:pt x="15" y="78"/>
                      <a:pt x="15" y="78"/>
                      <a:pt x="15" y="77"/>
                    </a:cubicBezTo>
                    <a:cubicBezTo>
                      <a:pt x="15" y="58"/>
                      <a:pt x="20" y="41"/>
                      <a:pt x="30" y="24"/>
                    </a:cubicBezTo>
                    <a:cubicBezTo>
                      <a:pt x="35" y="17"/>
                      <a:pt x="41" y="10"/>
                      <a:pt x="46" y="3"/>
                    </a:cubicBezTo>
                    <a:cubicBezTo>
                      <a:pt x="47" y="2"/>
                      <a:pt x="48" y="1"/>
                      <a:pt x="49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  <p:sp>
            <p:nvSpPr>
              <p:cNvPr id="194" name="Pravokutnik 60"/>
              <p:cNvSpPr>
                <a:spLocks noChangeArrowheads="1"/>
              </p:cNvSpPr>
              <p:nvPr/>
            </p:nvSpPr>
            <p:spPr bwMode="auto">
              <a:xfrm>
                <a:off x="3967163" y="4769241"/>
                <a:ext cx="139700" cy="185738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  <p:sp>
            <p:nvSpPr>
              <p:cNvPr id="195" name="Pravokutnik 61"/>
              <p:cNvSpPr>
                <a:spLocks noChangeArrowheads="1"/>
              </p:cNvSpPr>
              <p:nvPr/>
            </p:nvSpPr>
            <p:spPr bwMode="auto">
              <a:xfrm>
                <a:off x="3911600" y="4690509"/>
                <a:ext cx="272510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hr-HR" sz="2100" b="1" dirty="0">
                    <a:solidFill>
                      <a:srgbClr val="FF9936"/>
                    </a:solidFill>
                    <a:latin typeface="Calibri" panose="020F0502020204030204" pitchFamily="34" charset="0"/>
                  </a:rPr>
                  <a:t>10</a:t>
                </a:r>
                <a:endParaRPr kumimoji="0" lang="hr-HR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198" name="Prostoručni oblik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04" name="Prostoručni oblik 70"/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12" name="Prostoručni oblik 78"/>
            <p:cNvSpPr>
              <a:spLocks noEditPoints="1"/>
            </p:cNvSpPr>
            <p:nvPr/>
          </p:nvSpPr>
          <p:spPr bwMode="auto">
            <a:xfrm>
              <a:off x="1012825" y="4132653"/>
              <a:ext cx="44450" cy="134938"/>
            </a:xfrm>
            <a:custGeom>
              <a:avLst/>
              <a:gdLst>
                <a:gd name="T0" fmla="*/ 18 w 18"/>
                <a:gd name="T1" fmla="*/ 55 h 55"/>
                <a:gd name="T2" fmla="*/ 18 w 18"/>
                <a:gd name="T3" fmla="*/ 55 h 55"/>
                <a:gd name="T4" fmla="*/ 18 w 18"/>
                <a:gd name="T5" fmla="*/ 55 h 55"/>
                <a:gd name="T6" fmla="*/ 18 w 18"/>
                <a:gd name="T7" fmla="*/ 55 h 55"/>
                <a:gd name="T8" fmla="*/ 18 w 18"/>
                <a:gd name="T9" fmla="*/ 55 h 55"/>
                <a:gd name="T10" fmla="*/ 18 w 18"/>
                <a:gd name="T11" fmla="*/ 55 h 55"/>
                <a:gd name="T12" fmla="*/ 17 w 18"/>
                <a:gd name="T13" fmla="*/ 55 h 55"/>
                <a:gd name="T14" fmla="*/ 18 w 18"/>
                <a:gd name="T15" fmla="*/ 55 h 55"/>
                <a:gd name="T16" fmla="*/ 17 w 18"/>
                <a:gd name="T17" fmla="*/ 55 h 55"/>
                <a:gd name="T18" fmla="*/ 0 w 18"/>
                <a:gd name="T19" fmla="*/ 1 h 55"/>
                <a:gd name="T20" fmla="*/ 17 w 18"/>
                <a:gd name="T21" fmla="*/ 55 h 55"/>
                <a:gd name="T22" fmla="*/ 0 w 18"/>
                <a:gd name="T23" fmla="*/ 1 h 55"/>
                <a:gd name="T24" fmla="*/ 0 w 18"/>
                <a:gd name="T25" fmla="*/ 1 h 55"/>
                <a:gd name="T26" fmla="*/ 0 w 18"/>
                <a:gd name="T27" fmla="*/ 1 h 55"/>
                <a:gd name="T28" fmla="*/ 0 w 18"/>
                <a:gd name="T29" fmla="*/ 1 h 55"/>
                <a:gd name="T30" fmla="*/ 0 w 18"/>
                <a:gd name="T31" fmla="*/ 1 h 55"/>
                <a:gd name="T32" fmla="*/ 0 w 18"/>
                <a:gd name="T33" fmla="*/ 1 h 55"/>
                <a:gd name="T34" fmla="*/ 0 w 18"/>
                <a:gd name="T35" fmla="*/ 1 h 55"/>
                <a:gd name="T36" fmla="*/ 0 w 18"/>
                <a:gd name="T37" fmla="*/ 0 h 55"/>
                <a:gd name="T38" fmla="*/ 0 w 18"/>
                <a:gd name="T39" fmla="*/ 1 h 55"/>
                <a:gd name="T40" fmla="*/ 0 w 18"/>
                <a:gd name="T41" fmla="*/ 1 h 55"/>
                <a:gd name="T42" fmla="*/ 0 w 18"/>
                <a:gd name="T43" fmla="*/ 0 h 55"/>
                <a:gd name="T44" fmla="*/ 0 w 18"/>
                <a:gd name="T45" fmla="*/ 0 h 55"/>
                <a:gd name="T46" fmla="*/ 0 w 18"/>
                <a:gd name="T47" fmla="*/ 0 h 55"/>
                <a:gd name="T48" fmla="*/ 0 w 18"/>
                <a:gd name="T4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55"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7" y="55"/>
                  </a:moveTo>
                  <a:cubicBezTo>
                    <a:pt x="17" y="55"/>
                    <a:pt x="18" y="55"/>
                    <a:pt x="18" y="55"/>
                  </a:cubicBezTo>
                  <a:cubicBezTo>
                    <a:pt x="18" y="55"/>
                    <a:pt x="17" y="55"/>
                    <a:pt x="17" y="55"/>
                  </a:cubicBezTo>
                  <a:moveTo>
                    <a:pt x="0" y="1"/>
                  </a:moveTo>
                  <a:cubicBezTo>
                    <a:pt x="0" y="21"/>
                    <a:pt x="7" y="40"/>
                    <a:pt x="17" y="55"/>
                  </a:cubicBezTo>
                  <a:cubicBezTo>
                    <a:pt x="7" y="40"/>
                    <a:pt x="0" y="2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20" name="Prostoručni oblik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id="{C75428FF-0A84-4E2E-92DA-584511ABC382}"/>
                </a:ext>
              </a:extLst>
            </p:cNvPr>
            <p:cNvGrpSpPr/>
            <p:nvPr/>
          </p:nvGrpSpPr>
          <p:grpSpPr>
            <a:xfrm>
              <a:off x="2498725" y="5334391"/>
              <a:ext cx="568325" cy="566738"/>
              <a:chOff x="2498725" y="5334391"/>
              <a:chExt cx="568325" cy="566738"/>
            </a:xfrm>
          </p:grpSpPr>
          <p:sp>
            <p:nvSpPr>
              <p:cNvPr id="222" name="Prostoručni oblik 88"/>
              <p:cNvSpPr>
                <a:spLocks/>
              </p:cNvSpPr>
              <p:nvPr/>
            </p:nvSpPr>
            <p:spPr bwMode="auto">
              <a:xfrm>
                <a:off x="2498725" y="5334391"/>
                <a:ext cx="568325" cy="566738"/>
              </a:xfrm>
              <a:custGeom>
                <a:avLst/>
                <a:gdLst>
                  <a:gd name="T0" fmla="*/ 116 w 232"/>
                  <a:gd name="T1" fmla="*/ 232 h 232"/>
                  <a:gd name="T2" fmla="*/ 232 w 232"/>
                  <a:gd name="T3" fmla="*/ 116 h 232"/>
                  <a:gd name="T4" fmla="*/ 116 w 232"/>
                  <a:gd name="T5" fmla="*/ 0 h 232"/>
                  <a:gd name="T6" fmla="*/ 0 w 232"/>
                  <a:gd name="T7" fmla="*/ 116 h 232"/>
                  <a:gd name="T8" fmla="*/ 116 w 232"/>
                  <a:gd name="T9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32">
                    <a:moveTo>
                      <a:pt x="116" y="232"/>
                    </a:move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ubicBezTo>
                      <a:pt x="52" y="0"/>
                      <a:pt x="0" y="53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  <p:sp>
            <p:nvSpPr>
              <p:cNvPr id="223" name="Elipsa 89"/>
              <p:cNvSpPr>
                <a:spLocks noChangeArrowheads="1"/>
              </p:cNvSpPr>
              <p:nvPr/>
            </p:nvSpPr>
            <p:spPr bwMode="auto">
              <a:xfrm>
                <a:off x="2555875" y="5389953"/>
                <a:ext cx="457200" cy="457200"/>
              </a:xfrm>
              <a:prstGeom prst="ellipse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  <p:sp>
            <p:nvSpPr>
              <p:cNvPr id="224" name="Prostoručni oblik 90"/>
              <p:cNvSpPr>
                <a:spLocks noEditPoints="1"/>
              </p:cNvSpPr>
              <p:nvPr/>
            </p:nvSpPr>
            <p:spPr bwMode="auto">
              <a:xfrm>
                <a:off x="2555875" y="5548703"/>
                <a:ext cx="9525" cy="127000"/>
              </a:xfrm>
              <a:custGeom>
                <a:avLst/>
                <a:gdLst>
                  <a:gd name="T0" fmla="*/ 3 w 4"/>
                  <a:gd name="T1" fmla="*/ 52 h 52"/>
                  <a:gd name="T2" fmla="*/ 3 w 4"/>
                  <a:gd name="T3" fmla="*/ 52 h 52"/>
                  <a:gd name="T4" fmla="*/ 3 w 4"/>
                  <a:gd name="T5" fmla="*/ 52 h 52"/>
                  <a:gd name="T6" fmla="*/ 3 w 4"/>
                  <a:gd name="T7" fmla="*/ 51 h 52"/>
                  <a:gd name="T8" fmla="*/ 2 w 4"/>
                  <a:gd name="T9" fmla="*/ 51 h 52"/>
                  <a:gd name="T10" fmla="*/ 2 w 4"/>
                  <a:gd name="T11" fmla="*/ 51 h 52"/>
                  <a:gd name="T12" fmla="*/ 2 w 4"/>
                  <a:gd name="T13" fmla="*/ 51 h 52"/>
                  <a:gd name="T14" fmla="*/ 2 w 4"/>
                  <a:gd name="T15" fmla="*/ 50 h 52"/>
                  <a:gd name="T16" fmla="*/ 2 w 4"/>
                  <a:gd name="T17" fmla="*/ 50 h 52"/>
                  <a:gd name="T18" fmla="*/ 2 w 4"/>
                  <a:gd name="T19" fmla="*/ 50 h 52"/>
                  <a:gd name="T20" fmla="*/ 2 w 4"/>
                  <a:gd name="T21" fmla="*/ 49 h 52"/>
                  <a:gd name="T22" fmla="*/ 2 w 4"/>
                  <a:gd name="T23" fmla="*/ 49 h 52"/>
                  <a:gd name="T24" fmla="*/ 2 w 4"/>
                  <a:gd name="T25" fmla="*/ 49 h 52"/>
                  <a:gd name="T26" fmla="*/ 2 w 4"/>
                  <a:gd name="T27" fmla="*/ 49 h 52"/>
                  <a:gd name="T28" fmla="*/ 2 w 4"/>
                  <a:gd name="T29" fmla="*/ 49 h 52"/>
                  <a:gd name="T30" fmla="*/ 2 w 4"/>
                  <a:gd name="T31" fmla="*/ 49 h 52"/>
                  <a:gd name="T32" fmla="*/ 2 w 4"/>
                  <a:gd name="T33" fmla="*/ 48 h 52"/>
                  <a:gd name="T34" fmla="*/ 2 w 4"/>
                  <a:gd name="T35" fmla="*/ 48 h 52"/>
                  <a:gd name="T36" fmla="*/ 2 w 4"/>
                  <a:gd name="T37" fmla="*/ 48 h 52"/>
                  <a:gd name="T38" fmla="*/ 0 w 4"/>
                  <a:gd name="T39" fmla="*/ 35 h 52"/>
                  <a:gd name="T40" fmla="*/ 0 w 4"/>
                  <a:gd name="T41" fmla="*/ 35 h 52"/>
                  <a:gd name="T42" fmla="*/ 0 w 4"/>
                  <a:gd name="T43" fmla="*/ 35 h 52"/>
                  <a:gd name="T44" fmla="*/ 0 w 4"/>
                  <a:gd name="T45" fmla="*/ 33 h 52"/>
                  <a:gd name="T46" fmla="*/ 0 w 4"/>
                  <a:gd name="T47" fmla="*/ 33 h 52"/>
                  <a:gd name="T48" fmla="*/ 0 w 4"/>
                  <a:gd name="T49" fmla="*/ 33 h 52"/>
                  <a:gd name="T50" fmla="*/ 0 w 4"/>
                  <a:gd name="T51" fmla="*/ 32 h 52"/>
                  <a:gd name="T52" fmla="*/ 0 w 4"/>
                  <a:gd name="T53" fmla="*/ 32 h 52"/>
                  <a:gd name="T54" fmla="*/ 0 w 4"/>
                  <a:gd name="T55" fmla="*/ 32 h 52"/>
                  <a:gd name="T56" fmla="*/ 0 w 4"/>
                  <a:gd name="T57" fmla="*/ 32 h 52"/>
                  <a:gd name="T58" fmla="*/ 0 w 4"/>
                  <a:gd name="T59" fmla="*/ 32 h 52"/>
                  <a:gd name="T60" fmla="*/ 0 w 4"/>
                  <a:gd name="T61" fmla="*/ 32 h 52"/>
                  <a:gd name="T62" fmla="*/ 0 w 4"/>
                  <a:gd name="T63" fmla="*/ 31 h 52"/>
                  <a:gd name="T64" fmla="*/ 0 w 4"/>
                  <a:gd name="T65" fmla="*/ 31 h 52"/>
                  <a:gd name="T66" fmla="*/ 0 w 4"/>
                  <a:gd name="T67" fmla="*/ 30 h 52"/>
                  <a:gd name="T68" fmla="*/ 0 w 4"/>
                  <a:gd name="T69" fmla="*/ 30 h 52"/>
                  <a:gd name="T70" fmla="*/ 0 w 4"/>
                  <a:gd name="T71" fmla="*/ 30 h 52"/>
                  <a:gd name="T72" fmla="*/ 0 w 4"/>
                  <a:gd name="T73" fmla="*/ 30 h 52"/>
                  <a:gd name="T74" fmla="*/ 0 w 4"/>
                  <a:gd name="T75" fmla="*/ 29 h 52"/>
                  <a:gd name="T76" fmla="*/ 0 w 4"/>
                  <a:gd name="T77" fmla="*/ 29 h 52"/>
                  <a:gd name="T78" fmla="*/ 0 w 4"/>
                  <a:gd name="T79" fmla="*/ 29 h 52"/>
                  <a:gd name="T80" fmla="*/ 0 w 4"/>
                  <a:gd name="T81" fmla="*/ 29 h 52"/>
                  <a:gd name="T82" fmla="*/ 0 w 4"/>
                  <a:gd name="T83" fmla="*/ 29 h 52"/>
                  <a:gd name="T84" fmla="*/ 0 w 4"/>
                  <a:gd name="T85" fmla="*/ 29 h 52"/>
                  <a:gd name="T86" fmla="*/ 0 w 4"/>
                  <a:gd name="T87" fmla="*/ 28 h 52"/>
                  <a:gd name="T88" fmla="*/ 0 w 4"/>
                  <a:gd name="T89" fmla="*/ 28 h 52"/>
                  <a:gd name="T90" fmla="*/ 4 w 4"/>
                  <a:gd name="T91" fmla="*/ 1 h 52"/>
                  <a:gd name="T92" fmla="*/ 4 w 4"/>
                  <a:gd name="T93" fmla="*/ 1 h 52"/>
                  <a:gd name="T94" fmla="*/ 4 w 4"/>
                  <a:gd name="T95" fmla="*/ 1 h 52"/>
                  <a:gd name="T96" fmla="*/ 4 w 4"/>
                  <a:gd name="T97" fmla="*/ 1 h 52"/>
                  <a:gd name="T98" fmla="*/ 4 w 4"/>
                  <a:gd name="T99" fmla="*/ 1 h 52"/>
                  <a:gd name="T100" fmla="*/ 4 w 4"/>
                  <a:gd name="T101" fmla="*/ 1 h 52"/>
                  <a:gd name="T102" fmla="*/ 4 w 4"/>
                  <a:gd name="T103" fmla="*/ 0 h 52"/>
                  <a:gd name="T104" fmla="*/ 4 w 4"/>
                  <a:gd name="T105" fmla="*/ 0 h 52"/>
                  <a:gd name="T106" fmla="*/ 4 w 4"/>
                  <a:gd name="T107" fmla="*/ 0 h 52"/>
                  <a:gd name="T108" fmla="*/ 4 w 4"/>
                  <a:gd name="T109" fmla="*/ 0 h 52"/>
                  <a:gd name="T110" fmla="*/ 4 w 4"/>
                  <a:gd name="T11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" h="52">
                    <a:moveTo>
                      <a:pt x="3" y="52"/>
                    </a:moveTo>
                    <a:cubicBezTo>
                      <a:pt x="3" y="52"/>
                      <a:pt x="3" y="52"/>
                      <a:pt x="3" y="52"/>
                    </a:cubicBezTo>
                    <a:cubicBezTo>
                      <a:pt x="3" y="52"/>
                      <a:pt x="3" y="52"/>
                      <a:pt x="3" y="52"/>
                    </a:cubicBezTo>
                    <a:moveTo>
                      <a:pt x="3" y="52"/>
                    </a:moveTo>
                    <a:cubicBezTo>
                      <a:pt x="3" y="52"/>
                      <a:pt x="3" y="52"/>
                      <a:pt x="3" y="52"/>
                    </a:cubicBezTo>
                    <a:cubicBezTo>
                      <a:pt x="3" y="52"/>
                      <a:pt x="3" y="52"/>
                      <a:pt x="3" y="52"/>
                    </a:cubicBezTo>
                    <a:moveTo>
                      <a:pt x="3" y="51"/>
                    </a:move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moveTo>
                      <a:pt x="2" y="51"/>
                    </a:moveTo>
                    <a:cubicBezTo>
                      <a:pt x="2" y="51"/>
                      <a:pt x="2" y="51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moveTo>
                      <a:pt x="2" y="51"/>
                    </a:moveTo>
                    <a:cubicBezTo>
                      <a:pt x="2" y="51"/>
                      <a:pt x="2" y="51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moveTo>
                      <a:pt x="2" y="50"/>
                    </a:moveTo>
                    <a:cubicBezTo>
                      <a:pt x="2" y="50"/>
                      <a:pt x="2" y="51"/>
                      <a:pt x="2" y="51"/>
                    </a:cubicBezTo>
                    <a:cubicBezTo>
                      <a:pt x="2" y="51"/>
                      <a:pt x="2" y="50"/>
                      <a:pt x="2" y="50"/>
                    </a:cubicBezTo>
                    <a:moveTo>
                      <a:pt x="2" y="50"/>
                    </a:moveTo>
                    <a:cubicBezTo>
                      <a:pt x="2" y="50"/>
                      <a:pt x="2" y="50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moveTo>
                      <a:pt x="2" y="49"/>
                    </a:moveTo>
                    <a:cubicBezTo>
                      <a:pt x="2" y="50"/>
                      <a:pt x="2" y="50"/>
                      <a:pt x="2" y="50"/>
                    </a:cubicBezTo>
                    <a:cubicBezTo>
                      <a:pt x="2" y="50"/>
                      <a:pt x="2" y="50"/>
                      <a:pt x="2" y="49"/>
                    </a:cubicBezTo>
                    <a:moveTo>
                      <a:pt x="2" y="49"/>
                    </a:move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moveTo>
                      <a:pt x="2" y="49"/>
                    </a:move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moveTo>
                      <a:pt x="2" y="49"/>
                    </a:move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moveTo>
                      <a:pt x="2" y="48"/>
                    </a:moveTo>
                    <a:cubicBezTo>
                      <a:pt x="2" y="48"/>
                      <a:pt x="2" y="49"/>
                      <a:pt x="2" y="49"/>
                    </a:cubicBezTo>
                    <a:cubicBezTo>
                      <a:pt x="2" y="49"/>
                      <a:pt x="2" y="48"/>
                      <a:pt x="2" y="48"/>
                    </a:cubicBezTo>
                    <a:moveTo>
                      <a:pt x="2" y="48"/>
                    </a:moveTo>
                    <a:cubicBezTo>
                      <a:pt x="2" y="48"/>
                      <a:pt x="2" y="48"/>
                      <a:pt x="2" y="48"/>
                    </a:cubicBezTo>
                    <a:cubicBezTo>
                      <a:pt x="2" y="48"/>
                      <a:pt x="2" y="48"/>
                      <a:pt x="2" y="48"/>
                    </a:cubicBezTo>
                    <a:moveTo>
                      <a:pt x="0" y="35"/>
                    </a:moveTo>
                    <a:cubicBezTo>
                      <a:pt x="0" y="40"/>
                      <a:pt x="1" y="44"/>
                      <a:pt x="2" y="48"/>
                    </a:cubicBezTo>
                    <a:cubicBezTo>
                      <a:pt x="1" y="44"/>
                      <a:pt x="0" y="40"/>
                      <a:pt x="0" y="35"/>
                    </a:cubicBezTo>
                    <a:moveTo>
                      <a:pt x="0" y="33"/>
                    </a:moveTo>
                    <a:cubicBezTo>
                      <a:pt x="0" y="34"/>
                      <a:pt x="0" y="35"/>
                      <a:pt x="0" y="35"/>
                    </a:cubicBezTo>
                    <a:cubicBezTo>
                      <a:pt x="0" y="35"/>
                      <a:pt x="0" y="34"/>
                      <a:pt x="0" y="33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2"/>
                    </a:moveTo>
                    <a:cubicBezTo>
                      <a:pt x="0" y="32"/>
                      <a:pt x="0" y="33"/>
                      <a:pt x="0" y="33"/>
                    </a:cubicBezTo>
                    <a:cubicBezTo>
                      <a:pt x="0" y="33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2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29"/>
                    </a:moveTo>
                    <a:cubicBezTo>
                      <a:pt x="0" y="29"/>
                      <a:pt x="0" y="30"/>
                      <a:pt x="0" y="30"/>
                    </a:cubicBezTo>
                    <a:cubicBezTo>
                      <a:pt x="0" y="30"/>
                      <a:pt x="0" y="29"/>
                      <a:pt x="0" y="29"/>
                    </a:cubicBezTo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moveTo>
                      <a:pt x="0" y="28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8"/>
                    </a:cubicBezTo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moveTo>
                      <a:pt x="4" y="1"/>
                    </a:moveTo>
                    <a:cubicBezTo>
                      <a:pt x="1" y="10"/>
                      <a:pt x="0" y="19"/>
                      <a:pt x="0" y="28"/>
                    </a:cubicBezTo>
                    <a:cubicBezTo>
                      <a:pt x="0" y="19"/>
                      <a:pt x="1" y="10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0"/>
                    </a:moveTo>
                    <a:cubicBezTo>
                      <a:pt x="4" y="0"/>
                      <a:pt x="4" y="1"/>
                      <a:pt x="4" y="1"/>
                    </a:cubicBezTo>
                    <a:cubicBezTo>
                      <a:pt x="4" y="1"/>
                      <a:pt x="4" y="0"/>
                      <a:pt x="4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  <p:sp>
            <p:nvSpPr>
              <p:cNvPr id="225" name="Prostoručni oblik 91"/>
              <p:cNvSpPr>
                <a:spLocks/>
              </p:cNvSpPr>
              <p:nvPr/>
            </p:nvSpPr>
            <p:spPr bwMode="auto">
              <a:xfrm>
                <a:off x="2555875" y="5416941"/>
                <a:ext cx="190500" cy="428625"/>
              </a:xfrm>
              <a:custGeom>
                <a:avLst/>
                <a:gdLst>
                  <a:gd name="T0" fmla="*/ 4 w 78"/>
                  <a:gd name="T1" fmla="*/ 54 h 175"/>
                  <a:gd name="T2" fmla="*/ 4 w 78"/>
                  <a:gd name="T3" fmla="*/ 54 h 175"/>
                  <a:gd name="T4" fmla="*/ 4 w 78"/>
                  <a:gd name="T5" fmla="*/ 54 h 175"/>
                  <a:gd name="T6" fmla="*/ 4 w 78"/>
                  <a:gd name="T7" fmla="*/ 55 h 175"/>
                  <a:gd name="T8" fmla="*/ 4 w 78"/>
                  <a:gd name="T9" fmla="*/ 55 h 175"/>
                  <a:gd name="T10" fmla="*/ 4 w 78"/>
                  <a:gd name="T11" fmla="*/ 55 h 175"/>
                  <a:gd name="T12" fmla="*/ 4 w 78"/>
                  <a:gd name="T13" fmla="*/ 55 h 175"/>
                  <a:gd name="T14" fmla="*/ 0 w 78"/>
                  <a:gd name="T15" fmla="*/ 82 h 175"/>
                  <a:gd name="T16" fmla="*/ 0 w 78"/>
                  <a:gd name="T17" fmla="*/ 82 h 175"/>
                  <a:gd name="T18" fmla="*/ 0 w 78"/>
                  <a:gd name="T19" fmla="*/ 83 h 175"/>
                  <a:gd name="T20" fmla="*/ 0 w 78"/>
                  <a:gd name="T21" fmla="*/ 83 h 175"/>
                  <a:gd name="T22" fmla="*/ 0 w 78"/>
                  <a:gd name="T23" fmla="*/ 83 h 175"/>
                  <a:gd name="T24" fmla="*/ 0 w 78"/>
                  <a:gd name="T25" fmla="*/ 84 h 175"/>
                  <a:gd name="T26" fmla="*/ 0 w 78"/>
                  <a:gd name="T27" fmla="*/ 84 h 175"/>
                  <a:gd name="T28" fmla="*/ 0 w 78"/>
                  <a:gd name="T29" fmla="*/ 84 h 175"/>
                  <a:gd name="T30" fmla="*/ 0 w 78"/>
                  <a:gd name="T31" fmla="*/ 85 h 175"/>
                  <a:gd name="T32" fmla="*/ 0 w 78"/>
                  <a:gd name="T33" fmla="*/ 85 h 175"/>
                  <a:gd name="T34" fmla="*/ 0 w 78"/>
                  <a:gd name="T35" fmla="*/ 86 h 175"/>
                  <a:gd name="T36" fmla="*/ 0 w 78"/>
                  <a:gd name="T37" fmla="*/ 86 h 175"/>
                  <a:gd name="T38" fmla="*/ 0 w 78"/>
                  <a:gd name="T39" fmla="*/ 86 h 175"/>
                  <a:gd name="T40" fmla="*/ 0 w 78"/>
                  <a:gd name="T41" fmla="*/ 87 h 175"/>
                  <a:gd name="T42" fmla="*/ 0 w 78"/>
                  <a:gd name="T43" fmla="*/ 87 h 175"/>
                  <a:gd name="T44" fmla="*/ 0 w 78"/>
                  <a:gd name="T45" fmla="*/ 87 h 175"/>
                  <a:gd name="T46" fmla="*/ 0 w 78"/>
                  <a:gd name="T47" fmla="*/ 89 h 175"/>
                  <a:gd name="T48" fmla="*/ 2 w 78"/>
                  <a:gd name="T49" fmla="*/ 102 h 175"/>
                  <a:gd name="T50" fmla="*/ 2 w 78"/>
                  <a:gd name="T51" fmla="*/ 102 h 175"/>
                  <a:gd name="T52" fmla="*/ 2 w 78"/>
                  <a:gd name="T53" fmla="*/ 103 h 175"/>
                  <a:gd name="T54" fmla="*/ 2 w 78"/>
                  <a:gd name="T55" fmla="*/ 103 h 175"/>
                  <a:gd name="T56" fmla="*/ 2 w 78"/>
                  <a:gd name="T57" fmla="*/ 103 h 175"/>
                  <a:gd name="T58" fmla="*/ 2 w 78"/>
                  <a:gd name="T59" fmla="*/ 103 h 175"/>
                  <a:gd name="T60" fmla="*/ 2 w 78"/>
                  <a:gd name="T61" fmla="*/ 104 h 175"/>
                  <a:gd name="T62" fmla="*/ 2 w 78"/>
                  <a:gd name="T63" fmla="*/ 104 h 175"/>
                  <a:gd name="T64" fmla="*/ 2 w 78"/>
                  <a:gd name="T65" fmla="*/ 105 h 175"/>
                  <a:gd name="T66" fmla="*/ 2 w 78"/>
                  <a:gd name="T67" fmla="*/ 105 h 175"/>
                  <a:gd name="T68" fmla="*/ 3 w 78"/>
                  <a:gd name="T69" fmla="*/ 105 h 175"/>
                  <a:gd name="T70" fmla="*/ 3 w 78"/>
                  <a:gd name="T71" fmla="*/ 106 h 175"/>
                  <a:gd name="T72" fmla="*/ 3 w 78"/>
                  <a:gd name="T73" fmla="*/ 106 h 175"/>
                  <a:gd name="T74" fmla="*/ 78 w 78"/>
                  <a:gd name="T75" fmla="*/ 175 h 175"/>
                  <a:gd name="T76" fmla="*/ 19 w 78"/>
                  <a:gd name="T77" fmla="*/ 106 h 175"/>
                  <a:gd name="T78" fmla="*/ 15 w 78"/>
                  <a:gd name="T79" fmla="*/ 77 h 175"/>
                  <a:gd name="T80" fmla="*/ 46 w 78"/>
                  <a:gd name="T81" fmla="*/ 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8" h="175">
                    <a:moveTo>
                      <a:pt x="49" y="0"/>
                    </a:moveTo>
                    <a:cubicBezTo>
                      <a:pt x="28" y="12"/>
                      <a:pt x="12" y="31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1" y="64"/>
                      <a:pt x="0" y="73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8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94"/>
                      <a:pt x="1" y="98"/>
                      <a:pt x="2" y="102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2" y="102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2" y="104"/>
                      <a:pt x="2" y="105"/>
                      <a:pt x="2" y="105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2" y="105"/>
                      <a:pt x="3" y="105"/>
                      <a:pt x="3" y="105"/>
                    </a:cubicBezTo>
                    <a:cubicBezTo>
                      <a:pt x="3" y="105"/>
                      <a:pt x="3" y="105"/>
                      <a:pt x="3" y="105"/>
                    </a:cubicBezTo>
                    <a:cubicBezTo>
                      <a:pt x="3" y="105"/>
                      <a:pt x="3" y="105"/>
                      <a:pt x="3" y="106"/>
                    </a:cubicBezTo>
                    <a:cubicBezTo>
                      <a:pt x="3" y="106"/>
                      <a:pt x="3" y="106"/>
                      <a:pt x="3" y="106"/>
                    </a:cubicBezTo>
                    <a:cubicBezTo>
                      <a:pt x="3" y="106"/>
                      <a:pt x="3" y="106"/>
                      <a:pt x="3" y="106"/>
                    </a:cubicBezTo>
                    <a:cubicBezTo>
                      <a:pt x="3" y="106"/>
                      <a:pt x="3" y="106"/>
                      <a:pt x="3" y="106"/>
                    </a:cubicBezTo>
                    <a:cubicBezTo>
                      <a:pt x="12" y="141"/>
                      <a:pt x="42" y="169"/>
                      <a:pt x="78" y="175"/>
                    </a:cubicBezTo>
                    <a:cubicBezTo>
                      <a:pt x="66" y="169"/>
                      <a:pt x="56" y="162"/>
                      <a:pt x="46" y="153"/>
                    </a:cubicBezTo>
                    <a:cubicBezTo>
                      <a:pt x="33" y="140"/>
                      <a:pt x="24" y="124"/>
                      <a:pt x="19" y="106"/>
                    </a:cubicBezTo>
                    <a:cubicBezTo>
                      <a:pt x="18" y="97"/>
                      <a:pt x="17" y="88"/>
                      <a:pt x="15" y="78"/>
                    </a:cubicBezTo>
                    <a:cubicBezTo>
                      <a:pt x="15" y="78"/>
                      <a:pt x="15" y="78"/>
                      <a:pt x="15" y="77"/>
                    </a:cubicBezTo>
                    <a:cubicBezTo>
                      <a:pt x="15" y="58"/>
                      <a:pt x="20" y="40"/>
                      <a:pt x="30" y="24"/>
                    </a:cubicBezTo>
                    <a:cubicBezTo>
                      <a:pt x="35" y="17"/>
                      <a:pt x="41" y="10"/>
                      <a:pt x="46" y="3"/>
                    </a:cubicBezTo>
                    <a:cubicBezTo>
                      <a:pt x="47" y="2"/>
                      <a:pt x="48" y="1"/>
                      <a:pt x="49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  <p:sp>
            <p:nvSpPr>
              <p:cNvPr id="226" name="Pravokutnik 92"/>
              <p:cNvSpPr>
                <a:spLocks noChangeArrowheads="1"/>
              </p:cNvSpPr>
              <p:nvPr/>
            </p:nvSpPr>
            <p:spPr bwMode="auto">
              <a:xfrm>
                <a:off x="2714625" y="5480441"/>
                <a:ext cx="139700" cy="19367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  <p:sp>
            <p:nvSpPr>
              <p:cNvPr id="227" name="Pravokutnik 93"/>
              <p:cNvSpPr>
                <a:spLocks noChangeArrowheads="1"/>
              </p:cNvSpPr>
              <p:nvPr/>
            </p:nvSpPr>
            <p:spPr bwMode="auto">
              <a:xfrm>
                <a:off x="2665413" y="5439809"/>
                <a:ext cx="282129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hr-HR" sz="2100" b="1" i="0" u="none" strike="noStrike" cap="none" normalizeH="0" dirty="0">
                    <a:ln>
                      <a:noFill/>
                    </a:ln>
                    <a:solidFill>
                      <a:srgbClr val="FF9936"/>
                    </a:solidFill>
                    <a:effectLst/>
                    <a:latin typeface="Calibri" panose="020F0502020204030204" pitchFamily="34" charset="0"/>
                  </a:rPr>
                  <a:t>15</a:t>
                </a:r>
                <a:endParaRPr kumimoji="0" lang="hr-HR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9" name="Grupa 8">
              <a:extLst>
                <a:ext uri="{FF2B5EF4-FFF2-40B4-BE49-F238E27FC236}">
                  <a16:creationId xmlns:a16="http://schemas.microsoft.com/office/drawing/2014/main" id="{FABADD7C-3D5A-44FF-8043-BD36A4C614D6}"/>
                </a:ext>
              </a:extLst>
            </p:cNvPr>
            <p:cNvGrpSpPr/>
            <p:nvPr/>
          </p:nvGrpSpPr>
          <p:grpSpPr>
            <a:xfrm>
              <a:off x="1157288" y="3113478"/>
              <a:ext cx="584200" cy="587375"/>
              <a:chOff x="1157288" y="3113478"/>
              <a:chExt cx="584200" cy="587375"/>
            </a:xfrm>
          </p:grpSpPr>
          <p:sp>
            <p:nvSpPr>
              <p:cNvPr id="206" name="Prostoručni oblik 72"/>
              <p:cNvSpPr>
                <a:spLocks/>
              </p:cNvSpPr>
              <p:nvPr/>
            </p:nvSpPr>
            <p:spPr bwMode="auto">
              <a:xfrm>
                <a:off x="1157288" y="3113478"/>
                <a:ext cx="584200" cy="587375"/>
              </a:xfrm>
              <a:custGeom>
                <a:avLst/>
                <a:gdLst>
                  <a:gd name="T0" fmla="*/ 126 w 239"/>
                  <a:gd name="T1" fmla="*/ 4 h 240"/>
                  <a:gd name="T2" fmla="*/ 235 w 239"/>
                  <a:gd name="T3" fmla="*/ 127 h 240"/>
                  <a:gd name="T4" fmla="*/ 112 w 239"/>
                  <a:gd name="T5" fmla="*/ 236 h 240"/>
                  <a:gd name="T6" fmla="*/ 3 w 239"/>
                  <a:gd name="T7" fmla="*/ 113 h 240"/>
                  <a:gd name="T8" fmla="*/ 126 w 239"/>
                  <a:gd name="T9" fmla="*/ 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240">
                    <a:moveTo>
                      <a:pt x="126" y="4"/>
                    </a:moveTo>
                    <a:cubicBezTo>
                      <a:pt x="190" y="8"/>
                      <a:pt x="239" y="63"/>
                      <a:pt x="235" y="127"/>
                    </a:cubicBezTo>
                    <a:cubicBezTo>
                      <a:pt x="231" y="191"/>
                      <a:pt x="176" y="240"/>
                      <a:pt x="112" y="236"/>
                    </a:cubicBezTo>
                    <a:cubicBezTo>
                      <a:pt x="48" y="232"/>
                      <a:pt x="0" y="177"/>
                      <a:pt x="3" y="113"/>
                    </a:cubicBezTo>
                    <a:cubicBezTo>
                      <a:pt x="7" y="49"/>
                      <a:pt x="63" y="0"/>
                      <a:pt x="126" y="4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  <p:sp>
            <p:nvSpPr>
              <p:cNvPr id="207" name="Prostoručni oblik 73"/>
              <p:cNvSpPr>
                <a:spLocks/>
              </p:cNvSpPr>
              <p:nvPr/>
            </p:nvSpPr>
            <p:spPr bwMode="auto">
              <a:xfrm>
                <a:off x="1212850" y="3169041"/>
                <a:ext cx="473075" cy="473075"/>
              </a:xfrm>
              <a:custGeom>
                <a:avLst/>
                <a:gdLst>
                  <a:gd name="T0" fmla="*/ 102 w 193"/>
                  <a:gd name="T1" fmla="*/ 4 h 193"/>
                  <a:gd name="T2" fmla="*/ 190 w 193"/>
                  <a:gd name="T3" fmla="*/ 103 h 193"/>
                  <a:gd name="T4" fmla="*/ 90 w 193"/>
                  <a:gd name="T5" fmla="*/ 190 h 193"/>
                  <a:gd name="T6" fmla="*/ 3 w 193"/>
                  <a:gd name="T7" fmla="*/ 91 h 193"/>
                  <a:gd name="T8" fmla="*/ 102 w 193"/>
                  <a:gd name="T9" fmla="*/ 4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4"/>
                    </a:moveTo>
                    <a:cubicBezTo>
                      <a:pt x="153" y="7"/>
                      <a:pt x="193" y="51"/>
                      <a:pt x="190" y="103"/>
                    </a:cubicBezTo>
                    <a:cubicBezTo>
                      <a:pt x="186" y="154"/>
                      <a:pt x="142" y="193"/>
                      <a:pt x="90" y="190"/>
                    </a:cubicBezTo>
                    <a:cubicBezTo>
                      <a:pt x="39" y="187"/>
                      <a:pt x="0" y="143"/>
                      <a:pt x="3" y="91"/>
                    </a:cubicBezTo>
                    <a:cubicBezTo>
                      <a:pt x="6" y="40"/>
                      <a:pt x="51" y="0"/>
                      <a:pt x="102" y="4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  <p:sp>
            <p:nvSpPr>
              <p:cNvPr id="208" name="Prostoručni oblik 74"/>
              <p:cNvSpPr>
                <a:spLocks noEditPoints="1"/>
              </p:cNvSpPr>
              <p:nvPr/>
            </p:nvSpPr>
            <p:spPr bwMode="auto">
              <a:xfrm>
                <a:off x="1217613" y="3389703"/>
                <a:ext cx="25400" cy="117475"/>
              </a:xfrm>
              <a:custGeom>
                <a:avLst/>
                <a:gdLst>
                  <a:gd name="T0" fmla="*/ 10 w 10"/>
                  <a:gd name="T1" fmla="*/ 48 h 48"/>
                  <a:gd name="T2" fmla="*/ 10 w 10"/>
                  <a:gd name="T3" fmla="*/ 48 h 48"/>
                  <a:gd name="T4" fmla="*/ 10 w 10"/>
                  <a:gd name="T5" fmla="*/ 48 h 48"/>
                  <a:gd name="T6" fmla="*/ 10 w 10"/>
                  <a:gd name="T7" fmla="*/ 48 h 48"/>
                  <a:gd name="T8" fmla="*/ 10 w 10"/>
                  <a:gd name="T9" fmla="*/ 47 h 48"/>
                  <a:gd name="T10" fmla="*/ 10 w 10"/>
                  <a:gd name="T11" fmla="*/ 47 h 48"/>
                  <a:gd name="T12" fmla="*/ 10 w 10"/>
                  <a:gd name="T13" fmla="*/ 47 h 48"/>
                  <a:gd name="T14" fmla="*/ 10 w 10"/>
                  <a:gd name="T15" fmla="*/ 47 h 48"/>
                  <a:gd name="T16" fmla="*/ 10 w 10"/>
                  <a:gd name="T17" fmla="*/ 47 h 48"/>
                  <a:gd name="T18" fmla="*/ 10 w 10"/>
                  <a:gd name="T19" fmla="*/ 47 h 48"/>
                  <a:gd name="T20" fmla="*/ 9 w 10"/>
                  <a:gd name="T21" fmla="*/ 46 h 48"/>
                  <a:gd name="T22" fmla="*/ 9 w 10"/>
                  <a:gd name="T23" fmla="*/ 46 h 48"/>
                  <a:gd name="T24" fmla="*/ 9 w 10"/>
                  <a:gd name="T25" fmla="*/ 46 h 48"/>
                  <a:gd name="T26" fmla="*/ 1 w 10"/>
                  <a:gd name="T27" fmla="*/ 4 h 48"/>
                  <a:gd name="T28" fmla="*/ 1 w 10"/>
                  <a:gd name="T29" fmla="*/ 4 h 48"/>
                  <a:gd name="T30" fmla="*/ 1 w 10"/>
                  <a:gd name="T31" fmla="*/ 4 h 48"/>
                  <a:gd name="T32" fmla="*/ 1 w 10"/>
                  <a:gd name="T33" fmla="*/ 3 h 48"/>
                  <a:gd name="T34" fmla="*/ 1 w 10"/>
                  <a:gd name="T35" fmla="*/ 3 h 48"/>
                  <a:gd name="T36" fmla="*/ 1 w 10"/>
                  <a:gd name="T37" fmla="*/ 3 h 48"/>
                  <a:gd name="T38" fmla="*/ 1 w 10"/>
                  <a:gd name="T39" fmla="*/ 2 h 48"/>
                  <a:gd name="T40" fmla="*/ 1 w 10"/>
                  <a:gd name="T41" fmla="*/ 2 h 48"/>
                  <a:gd name="T42" fmla="*/ 1 w 10"/>
                  <a:gd name="T43" fmla="*/ 2 h 48"/>
                  <a:gd name="T44" fmla="*/ 1 w 10"/>
                  <a:gd name="T45" fmla="*/ 2 h 48"/>
                  <a:gd name="T46" fmla="*/ 1 w 10"/>
                  <a:gd name="T47" fmla="*/ 2 h 48"/>
                  <a:gd name="T48" fmla="*/ 1 w 10"/>
                  <a:gd name="T49" fmla="*/ 2 h 48"/>
                  <a:gd name="T50" fmla="*/ 1 w 10"/>
                  <a:gd name="T51" fmla="*/ 1 h 48"/>
                  <a:gd name="T52" fmla="*/ 1 w 10"/>
                  <a:gd name="T53" fmla="*/ 1 h 48"/>
                  <a:gd name="T54" fmla="*/ 1 w 10"/>
                  <a:gd name="T55" fmla="*/ 1 h 48"/>
                  <a:gd name="T56" fmla="*/ 1 w 10"/>
                  <a:gd name="T57" fmla="*/ 1 h 48"/>
                  <a:gd name="T58" fmla="*/ 1 w 10"/>
                  <a:gd name="T59" fmla="*/ 0 h 48"/>
                  <a:gd name="T60" fmla="*/ 1 w 10"/>
                  <a:gd name="T61" fmla="*/ 0 h 48"/>
                  <a:gd name="T62" fmla="*/ 1 w 10"/>
                  <a:gd name="T63" fmla="*/ 0 h 48"/>
                  <a:gd name="T64" fmla="*/ 1 w 10"/>
                  <a:gd name="T65" fmla="*/ 0 h 48"/>
                  <a:gd name="T66" fmla="*/ 1 w 10"/>
                  <a:gd name="T67" fmla="*/ 0 h 48"/>
                  <a:gd name="T68" fmla="*/ 1 w 10"/>
                  <a:gd name="T6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" h="48">
                    <a:moveTo>
                      <a:pt x="10" y="48"/>
                    </a:move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moveTo>
                      <a:pt x="10" y="48"/>
                    </a:move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moveTo>
                      <a:pt x="10" y="47"/>
                    </a:moveTo>
                    <a:cubicBezTo>
                      <a:pt x="10" y="47"/>
                      <a:pt x="10" y="48"/>
                      <a:pt x="10" y="48"/>
                    </a:cubicBezTo>
                    <a:cubicBezTo>
                      <a:pt x="10" y="48"/>
                      <a:pt x="10" y="47"/>
                      <a:pt x="10" y="47"/>
                    </a:cubicBezTo>
                    <a:moveTo>
                      <a:pt x="10" y="47"/>
                    </a:move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moveTo>
                      <a:pt x="10" y="47"/>
                    </a:move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moveTo>
                      <a:pt x="10" y="47"/>
                    </a:move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moveTo>
                      <a:pt x="9" y="46"/>
                    </a:moveTo>
                    <a:cubicBezTo>
                      <a:pt x="10" y="46"/>
                      <a:pt x="10" y="46"/>
                      <a:pt x="10" y="47"/>
                    </a:cubicBezTo>
                    <a:cubicBezTo>
                      <a:pt x="10" y="46"/>
                      <a:pt x="10" y="46"/>
                      <a:pt x="9" y="46"/>
                    </a:cubicBezTo>
                    <a:moveTo>
                      <a:pt x="9" y="46"/>
                    </a:moveTo>
                    <a:cubicBezTo>
                      <a:pt x="9" y="46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moveTo>
                      <a:pt x="9" y="46"/>
                    </a:moveTo>
                    <a:cubicBezTo>
                      <a:pt x="9" y="46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moveTo>
                      <a:pt x="1" y="4"/>
                    </a:moveTo>
                    <a:cubicBezTo>
                      <a:pt x="0" y="19"/>
                      <a:pt x="3" y="33"/>
                      <a:pt x="9" y="46"/>
                    </a:cubicBezTo>
                    <a:cubicBezTo>
                      <a:pt x="3" y="33"/>
                      <a:pt x="0" y="19"/>
                      <a:pt x="1" y="4"/>
                    </a:cubicBezTo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  <p:sp>
            <p:nvSpPr>
              <p:cNvPr id="209" name="Prostoručni oblik 75"/>
              <p:cNvSpPr>
                <a:spLocks/>
              </p:cNvSpPr>
              <p:nvPr/>
            </p:nvSpPr>
            <p:spPr bwMode="auto">
              <a:xfrm>
                <a:off x="1217613" y="3180153"/>
                <a:ext cx="207963" cy="420688"/>
              </a:xfrm>
              <a:custGeom>
                <a:avLst/>
                <a:gdLst>
                  <a:gd name="T0" fmla="*/ 85 w 85"/>
                  <a:gd name="T1" fmla="*/ 0 h 172"/>
                  <a:gd name="T2" fmla="*/ 1 w 85"/>
                  <a:gd name="T3" fmla="*/ 86 h 172"/>
                  <a:gd name="T4" fmla="*/ 1 w 85"/>
                  <a:gd name="T5" fmla="*/ 86 h 172"/>
                  <a:gd name="T6" fmla="*/ 1 w 85"/>
                  <a:gd name="T7" fmla="*/ 86 h 172"/>
                  <a:gd name="T8" fmla="*/ 1 w 85"/>
                  <a:gd name="T9" fmla="*/ 86 h 172"/>
                  <a:gd name="T10" fmla="*/ 1 w 85"/>
                  <a:gd name="T11" fmla="*/ 86 h 172"/>
                  <a:gd name="T12" fmla="*/ 1 w 85"/>
                  <a:gd name="T13" fmla="*/ 86 h 172"/>
                  <a:gd name="T14" fmla="*/ 1 w 85"/>
                  <a:gd name="T15" fmla="*/ 86 h 172"/>
                  <a:gd name="T16" fmla="*/ 1 w 85"/>
                  <a:gd name="T17" fmla="*/ 86 h 172"/>
                  <a:gd name="T18" fmla="*/ 1 w 85"/>
                  <a:gd name="T19" fmla="*/ 87 h 172"/>
                  <a:gd name="T20" fmla="*/ 1 w 85"/>
                  <a:gd name="T21" fmla="*/ 87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7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8 h 172"/>
                  <a:gd name="T34" fmla="*/ 1 w 85"/>
                  <a:gd name="T35" fmla="*/ 88 h 172"/>
                  <a:gd name="T36" fmla="*/ 1 w 85"/>
                  <a:gd name="T37" fmla="*/ 88 h 172"/>
                  <a:gd name="T38" fmla="*/ 1 w 85"/>
                  <a:gd name="T39" fmla="*/ 88 h 172"/>
                  <a:gd name="T40" fmla="*/ 1 w 85"/>
                  <a:gd name="T41" fmla="*/ 88 h 172"/>
                  <a:gd name="T42" fmla="*/ 1 w 85"/>
                  <a:gd name="T43" fmla="*/ 89 h 172"/>
                  <a:gd name="T44" fmla="*/ 1 w 85"/>
                  <a:gd name="T45" fmla="*/ 89 h 172"/>
                  <a:gd name="T46" fmla="*/ 1 w 85"/>
                  <a:gd name="T47" fmla="*/ 89 h 172"/>
                  <a:gd name="T48" fmla="*/ 1 w 85"/>
                  <a:gd name="T49" fmla="*/ 89 h 172"/>
                  <a:gd name="T50" fmla="*/ 1 w 85"/>
                  <a:gd name="T51" fmla="*/ 90 h 172"/>
                  <a:gd name="T52" fmla="*/ 1 w 85"/>
                  <a:gd name="T53" fmla="*/ 90 h 172"/>
                  <a:gd name="T54" fmla="*/ 1 w 85"/>
                  <a:gd name="T55" fmla="*/ 90 h 172"/>
                  <a:gd name="T56" fmla="*/ 1 w 85"/>
                  <a:gd name="T57" fmla="*/ 90 h 172"/>
                  <a:gd name="T58" fmla="*/ 9 w 85"/>
                  <a:gd name="T59" fmla="*/ 132 h 172"/>
                  <a:gd name="T60" fmla="*/ 9 w 85"/>
                  <a:gd name="T61" fmla="*/ 132 h 172"/>
                  <a:gd name="T62" fmla="*/ 9 w 85"/>
                  <a:gd name="T63" fmla="*/ 132 h 172"/>
                  <a:gd name="T64" fmla="*/ 9 w 85"/>
                  <a:gd name="T65" fmla="*/ 132 h 172"/>
                  <a:gd name="T66" fmla="*/ 9 w 85"/>
                  <a:gd name="T67" fmla="*/ 132 h 172"/>
                  <a:gd name="T68" fmla="*/ 9 w 85"/>
                  <a:gd name="T69" fmla="*/ 132 h 172"/>
                  <a:gd name="T70" fmla="*/ 10 w 85"/>
                  <a:gd name="T71" fmla="*/ 133 h 172"/>
                  <a:gd name="T72" fmla="*/ 10 w 85"/>
                  <a:gd name="T73" fmla="*/ 133 h 172"/>
                  <a:gd name="T74" fmla="*/ 10 w 85"/>
                  <a:gd name="T75" fmla="*/ 133 h 172"/>
                  <a:gd name="T76" fmla="*/ 10 w 85"/>
                  <a:gd name="T77" fmla="*/ 133 h 172"/>
                  <a:gd name="T78" fmla="*/ 10 w 85"/>
                  <a:gd name="T79" fmla="*/ 133 h 172"/>
                  <a:gd name="T80" fmla="*/ 10 w 85"/>
                  <a:gd name="T81" fmla="*/ 133 h 172"/>
                  <a:gd name="T82" fmla="*/ 10 w 85"/>
                  <a:gd name="T83" fmla="*/ 133 h 172"/>
                  <a:gd name="T84" fmla="*/ 10 w 85"/>
                  <a:gd name="T85" fmla="*/ 133 h 172"/>
                  <a:gd name="T86" fmla="*/ 10 w 85"/>
                  <a:gd name="T87" fmla="*/ 134 h 172"/>
                  <a:gd name="T88" fmla="*/ 10 w 85"/>
                  <a:gd name="T89" fmla="*/ 134 h 172"/>
                  <a:gd name="T90" fmla="*/ 10 w 85"/>
                  <a:gd name="T91" fmla="*/ 134 h 172"/>
                  <a:gd name="T92" fmla="*/ 10 w 85"/>
                  <a:gd name="T93" fmla="*/ 134 h 172"/>
                  <a:gd name="T94" fmla="*/ 10 w 85"/>
                  <a:gd name="T95" fmla="*/ 134 h 172"/>
                  <a:gd name="T96" fmla="*/ 45 w 85"/>
                  <a:gd name="T97" fmla="*/ 172 h 172"/>
                  <a:gd name="T98" fmla="*/ 42 w 85"/>
                  <a:gd name="T99" fmla="*/ 170 h 172"/>
                  <a:gd name="T100" fmla="*/ 27 w 85"/>
                  <a:gd name="T101" fmla="*/ 147 h 172"/>
                  <a:gd name="T102" fmla="*/ 16 w 85"/>
                  <a:gd name="T103" fmla="*/ 93 h 172"/>
                  <a:gd name="T104" fmla="*/ 16 w 85"/>
                  <a:gd name="T105" fmla="*/ 92 h 172"/>
                  <a:gd name="T106" fmla="*/ 22 w 85"/>
                  <a:gd name="T107" fmla="*/ 65 h 172"/>
                  <a:gd name="T108" fmla="*/ 52 w 85"/>
                  <a:gd name="T109" fmla="*/ 20 h 172"/>
                  <a:gd name="T110" fmla="*/ 85 w 85"/>
                  <a:gd name="T111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5" h="172">
                    <a:moveTo>
                      <a:pt x="85" y="0"/>
                    </a:moveTo>
                    <a:cubicBezTo>
                      <a:pt x="41" y="4"/>
                      <a:pt x="5" y="40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0" y="105"/>
                      <a:pt x="3" y="119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10" y="132"/>
                      <a:pt x="10" y="132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4"/>
                      <a:pt x="10" y="134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18" y="150"/>
                      <a:pt x="30" y="163"/>
                      <a:pt x="45" y="172"/>
                    </a:cubicBezTo>
                    <a:cubicBezTo>
                      <a:pt x="44" y="171"/>
                      <a:pt x="43" y="171"/>
                      <a:pt x="42" y="170"/>
                    </a:cubicBezTo>
                    <a:cubicBezTo>
                      <a:pt x="37" y="162"/>
                      <a:pt x="32" y="155"/>
                      <a:pt x="27" y="147"/>
                    </a:cubicBezTo>
                    <a:cubicBezTo>
                      <a:pt x="19" y="130"/>
                      <a:pt x="15" y="112"/>
                      <a:pt x="16" y="93"/>
                    </a:cubicBezTo>
                    <a:cubicBezTo>
                      <a:pt x="16" y="93"/>
                      <a:pt x="16" y="93"/>
                      <a:pt x="16" y="92"/>
                    </a:cubicBezTo>
                    <a:cubicBezTo>
                      <a:pt x="18" y="83"/>
                      <a:pt x="20" y="74"/>
                      <a:pt x="22" y="65"/>
                    </a:cubicBezTo>
                    <a:cubicBezTo>
                      <a:pt x="28" y="47"/>
                      <a:pt x="38" y="32"/>
                      <a:pt x="52" y="20"/>
                    </a:cubicBezTo>
                    <a:cubicBezTo>
                      <a:pt x="62" y="11"/>
                      <a:pt x="73" y="4"/>
                      <a:pt x="8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  <p:sp>
            <p:nvSpPr>
              <p:cNvPr id="230" name="Pravokutnik 96"/>
              <p:cNvSpPr>
                <a:spLocks noChangeArrowheads="1"/>
              </p:cNvSpPr>
              <p:nvPr/>
            </p:nvSpPr>
            <p:spPr bwMode="auto">
              <a:xfrm>
                <a:off x="1311275" y="3330966"/>
                <a:ext cx="27622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  <p:sp>
            <p:nvSpPr>
              <p:cNvPr id="231" name="Pravokutnik 97"/>
              <p:cNvSpPr>
                <a:spLocks noChangeArrowheads="1"/>
              </p:cNvSpPr>
              <p:nvPr/>
            </p:nvSpPr>
            <p:spPr bwMode="auto">
              <a:xfrm>
                <a:off x="1311275" y="3236359"/>
                <a:ext cx="272510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hr-HR" sz="2100" b="1" i="0" u="none" strike="noStrike" cap="none" normalizeH="0" dirty="0">
                    <a:ln>
                      <a:noFill/>
                    </a:ln>
                    <a:solidFill>
                      <a:srgbClr val="FF9936"/>
                    </a:solidFill>
                    <a:effectLst/>
                    <a:latin typeface="Calibri" panose="020F0502020204030204" pitchFamily="34" charset="0"/>
                  </a:rPr>
                  <a:t>25</a:t>
                </a:r>
                <a:endParaRPr kumimoji="0" lang="hr-HR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8" name="Grupa 7">
              <a:extLst>
                <a:ext uri="{FF2B5EF4-FFF2-40B4-BE49-F238E27FC236}">
                  <a16:creationId xmlns:a16="http://schemas.microsoft.com/office/drawing/2014/main" id="{4DD91C3C-3852-430A-9A83-22625BBCEAE3}"/>
                </a:ext>
              </a:extLst>
            </p:cNvPr>
            <p:cNvGrpSpPr/>
            <p:nvPr/>
          </p:nvGrpSpPr>
          <p:grpSpPr>
            <a:xfrm>
              <a:off x="1162050" y="4580328"/>
              <a:ext cx="569913" cy="568325"/>
              <a:chOff x="1162050" y="4580328"/>
              <a:chExt cx="569913" cy="568325"/>
            </a:xfrm>
          </p:grpSpPr>
          <p:sp>
            <p:nvSpPr>
              <p:cNvPr id="214" name="Prostoručni oblik 80"/>
              <p:cNvSpPr>
                <a:spLocks/>
              </p:cNvSpPr>
              <p:nvPr/>
            </p:nvSpPr>
            <p:spPr bwMode="auto">
              <a:xfrm>
                <a:off x="1162050" y="4580328"/>
                <a:ext cx="569913" cy="568325"/>
              </a:xfrm>
              <a:custGeom>
                <a:avLst/>
                <a:gdLst>
                  <a:gd name="T0" fmla="*/ 116 w 233"/>
                  <a:gd name="T1" fmla="*/ 0 h 232"/>
                  <a:gd name="T2" fmla="*/ 232 w 233"/>
                  <a:gd name="T3" fmla="*/ 116 h 232"/>
                  <a:gd name="T4" fmla="*/ 117 w 233"/>
                  <a:gd name="T5" fmla="*/ 232 h 232"/>
                  <a:gd name="T6" fmla="*/ 0 w 233"/>
                  <a:gd name="T7" fmla="*/ 116 h 232"/>
                  <a:gd name="T8" fmla="*/ 116 w 233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232">
                    <a:moveTo>
                      <a:pt x="116" y="0"/>
                    </a:moveTo>
                    <a:cubicBezTo>
                      <a:pt x="180" y="0"/>
                      <a:pt x="232" y="52"/>
                      <a:pt x="232" y="116"/>
                    </a:cubicBezTo>
                    <a:cubicBezTo>
                      <a:pt x="233" y="180"/>
                      <a:pt x="180" y="232"/>
                      <a:pt x="117" y="232"/>
                    </a:cubicBezTo>
                    <a:cubicBezTo>
                      <a:pt x="53" y="232"/>
                      <a:pt x="1" y="180"/>
                      <a:pt x="0" y="116"/>
                    </a:cubicBezTo>
                    <a:cubicBezTo>
                      <a:pt x="0" y="52"/>
                      <a:pt x="52" y="0"/>
                      <a:pt x="116" y="0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  <p:sp>
            <p:nvSpPr>
              <p:cNvPr id="215" name="Prostoručni oblik 81"/>
              <p:cNvSpPr>
                <a:spLocks/>
              </p:cNvSpPr>
              <p:nvPr/>
            </p:nvSpPr>
            <p:spPr bwMode="auto">
              <a:xfrm>
                <a:off x="1217613" y="4637478"/>
                <a:ext cx="457200" cy="457200"/>
              </a:xfrm>
              <a:custGeom>
                <a:avLst/>
                <a:gdLst>
                  <a:gd name="T0" fmla="*/ 93 w 187"/>
                  <a:gd name="T1" fmla="*/ 0 h 187"/>
                  <a:gd name="T2" fmla="*/ 187 w 187"/>
                  <a:gd name="T3" fmla="*/ 93 h 187"/>
                  <a:gd name="T4" fmla="*/ 94 w 187"/>
                  <a:gd name="T5" fmla="*/ 187 h 187"/>
                  <a:gd name="T6" fmla="*/ 0 w 187"/>
                  <a:gd name="T7" fmla="*/ 93 h 187"/>
                  <a:gd name="T8" fmla="*/ 93 w 187"/>
                  <a:gd name="T9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187">
                    <a:moveTo>
                      <a:pt x="93" y="0"/>
                    </a:moveTo>
                    <a:cubicBezTo>
                      <a:pt x="145" y="0"/>
                      <a:pt x="187" y="41"/>
                      <a:pt x="187" y="93"/>
                    </a:cubicBezTo>
                    <a:cubicBezTo>
                      <a:pt x="187" y="144"/>
                      <a:pt x="145" y="187"/>
                      <a:pt x="94" y="187"/>
                    </a:cubicBezTo>
                    <a:cubicBezTo>
                      <a:pt x="42" y="187"/>
                      <a:pt x="0" y="145"/>
                      <a:pt x="0" y="93"/>
                    </a:cubicBezTo>
                    <a:cubicBezTo>
                      <a:pt x="0" y="42"/>
                      <a:pt x="42" y="0"/>
                      <a:pt x="93" y="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  <p:sp>
            <p:nvSpPr>
              <p:cNvPr id="216" name="Prostoručni oblik 82"/>
              <p:cNvSpPr>
                <a:spLocks noEditPoints="1"/>
              </p:cNvSpPr>
              <p:nvPr/>
            </p:nvSpPr>
            <p:spPr bwMode="auto">
              <a:xfrm>
                <a:off x="1217613" y="4827978"/>
                <a:ext cx="17463" cy="123825"/>
              </a:xfrm>
              <a:custGeom>
                <a:avLst/>
                <a:gdLst>
                  <a:gd name="T0" fmla="*/ 7 w 7"/>
                  <a:gd name="T1" fmla="*/ 51 h 51"/>
                  <a:gd name="T2" fmla="*/ 7 w 7"/>
                  <a:gd name="T3" fmla="*/ 50 h 51"/>
                  <a:gd name="T4" fmla="*/ 7 w 7"/>
                  <a:gd name="T5" fmla="*/ 50 h 51"/>
                  <a:gd name="T6" fmla="*/ 7 w 7"/>
                  <a:gd name="T7" fmla="*/ 50 h 51"/>
                  <a:gd name="T8" fmla="*/ 7 w 7"/>
                  <a:gd name="T9" fmla="*/ 49 h 51"/>
                  <a:gd name="T10" fmla="*/ 0 w 7"/>
                  <a:gd name="T11" fmla="*/ 16 h 51"/>
                  <a:gd name="T12" fmla="*/ 0 w 7"/>
                  <a:gd name="T13" fmla="*/ 16 h 51"/>
                  <a:gd name="T14" fmla="*/ 0 w 7"/>
                  <a:gd name="T15" fmla="*/ 16 h 51"/>
                  <a:gd name="T16" fmla="*/ 0 w 7"/>
                  <a:gd name="T17" fmla="*/ 16 h 51"/>
                  <a:gd name="T18" fmla="*/ 0 w 7"/>
                  <a:gd name="T19" fmla="*/ 15 h 51"/>
                  <a:gd name="T20" fmla="*/ 0 w 7"/>
                  <a:gd name="T21" fmla="*/ 15 h 51"/>
                  <a:gd name="T22" fmla="*/ 0 w 7"/>
                  <a:gd name="T23" fmla="*/ 15 h 51"/>
                  <a:gd name="T24" fmla="*/ 0 w 7"/>
                  <a:gd name="T25" fmla="*/ 14 h 51"/>
                  <a:gd name="T26" fmla="*/ 0 w 7"/>
                  <a:gd name="T27" fmla="*/ 14 h 51"/>
                  <a:gd name="T28" fmla="*/ 0 w 7"/>
                  <a:gd name="T29" fmla="*/ 14 h 51"/>
                  <a:gd name="T30" fmla="*/ 0 w 7"/>
                  <a:gd name="T31" fmla="*/ 14 h 51"/>
                  <a:gd name="T32" fmla="*/ 0 w 7"/>
                  <a:gd name="T33" fmla="*/ 13 h 51"/>
                  <a:gd name="T34" fmla="*/ 0 w 7"/>
                  <a:gd name="T35" fmla="*/ 13 h 51"/>
                  <a:gd name="T36" fmla="*/ 0 w 7"/>
                  <a:gd name="T37" fmla="*/ 13 h 51"/>
                  <a:gd name="T38" fmla="*/ 0 w 7"/>
                  <a:gd name="T39" fmla="*/ 12 h 51"/>
                  <a:gd name="T40" fmla="*/ 0 w 7"/>
                  <a:gd name="T41" fmla="*/ 12 h 51"/>
                  <a:gd name="T42" fmla="*/ 0 w 7"/>
                  <a:gd name="T43" fmla="*/ 12 h 51"/>
                  <a:gd name="T44" fmla="*/ 0 w 7"/>
                  <a:gd name="T45" fmla="*/ 12 h 51"/>
                  <a:gd name="T46" fmla="*/ 0 w 7"/>
                  <a:gd name="T47" fmla="*/ 11 h 51"/>
                  <a:gd name="T48" fmla="*/ 0 w 7"/>
                  <a:gd name="T49" fmla="*/ 11 h 51"/>
                  <a:gd name="T50" fmla="*/ 0 w 7"/>
                  <a:gd name="T51" fmla="*/ 11 h 51"/>
                  <a:gd name="T52" fmla="*/ 0 w 7"/>
                  <a:gd name="T53" fmla="*/ 10 h 51"/>
                  <a:gd name="T54" fmla="*/ 0 w 7"/>
                  <a:gd name="T55" fmla="*/ 10 h 51"/>
                  <a:gd name="T56" fmla="*/ 0 w 7"/>
                  <a:gd name="T57" fmla="*/ 10 h 51"/>
                  <a:gd name="T58" fmla="*/ 0 w 7"/>
                  <a:gd name="T59" fmla="*/ 9 h 51"/>
                  <a:gd name="T60" fmla="*/ 0 w 7"/>
                  <a:gd name="T61" fmla="*/ 9 h 51"/>
                  <a:gd name="T62" fmla="*/ 0 w 7"/>
                  <a:gd name="T63" fmla="*/ 9 h 51"/>
                  <a:gd name="T64" fmla="*/ 0 w 7"/>
                  <a:gd name="T65" fmla="*/ 9 h 51"/>
                  <a:gd name="T66" fmla="*/ 0 w 7"/>
                  <a:gd name="T67" fmla="*/ 8 h 51"/>
                  <a:gd name="T68" fmla="*/ 0 w 7"/>
                  <a:gd name="T69" fmla="*/ 8 h 51"/>
                  <a:gd name="T70" fmla="*/ 0 w 7"/>
                  <a:gd name="T71" fmla="*/ 8 h 51"/>
                  <a:gd name="T72" fmla="*/ 0 w 7"/>
                  <a:gd name="T73" fmla="*/ 7 h 51"/>
                  <a:gd name="T74" fmla="*/ 0 w 7"/>
                  <a:gd name="T75" fmla="*/ 7 h 51"/>
                  <a:gd name="T76" fmla="*/ 0 w 7"/>
                  <a:gd name="T77" fmla="*/ 7 h 51"/>
                  <a:gd name="T78" fmla="*/ 0 w 7"/>
                  <a:gd name="T79" fmla="*/ 6 h 51"/>
                  <a:gd name="T80" fmla="*/ 0 w 7"/>
                  <a:gd name="T81" fmla="*/ 6 h 51"/>
                  <a:gd name="T82" fmla="*/ 0 w 7"/>
                  <a:gd name="T83" fmla="*/ 6 h 51"/>
                  <a:gd name="T84" fmla="*/ 0 w 7"/>
                  <a:gd name="T85" fmla="*/ 6 h 51"/>
                  <a:gd name="T86" fmla="*/ 0 w 7"/>
                  <a:gd name="T87" fmla="*/ 5 h 51"/>
                  <a:gd name="T88" fmla="*/ 1 w 7"/>
                  <a:gd name="T89" fmla="*/ 5 h 51"/>
                  <a:gd name="T90" fmla="*/ 1 w 7"/>
                  <a:gd name="T91" fmla="*/ 5 h 51"/>
                  <a:gd name="T92" fmla="*/ 1 w 7"/>
                  <a:gd name="T93" fmla="*/ 4 h 51"/>
                  <a:gd name="T94" fmla="*/ 1 w 7"/>
                  <a:gd name="T95" fmla="*/ 4 h 51"/>
                  <a:gd name="T96" fmla="*/ 1 w 7"/>
                  <a:gd name="T97" fmla="*/ 3 h 51"/>
                  <a:gd name="T98" fmla="*/ 1 w 7"/>
                  <a:gd name="T99" fmla="*/ 3 h 51"/>
                  <a:gd name="T100" fmla="*/ 1 w 7"/>
                  <a:gd name="T101" fmla="*/ 3 h 51"/>
                  <a:gd name="T102" fmla="*/ 1 w 7"/>
                  <a:gd name="T103" fmla="*/ 3 h 51"/>
                  <a:gd name="T104" fmla="*/ 1 w 7"/>
                  <a:gd name="T105" fmla="*/ 2 h 51"/>
                  <a:gd name="T106" fmla="*/ 1 w 7"/>
                  <a:gd name="T107" fmla="*/ 1 h 51"/>
                  <a:gd name="T108" fmla="*/ 1 w 7"/>
                  <a:gd name="T109" fmla="*/ 1 h 51"/>
                  <a:gd name="T110" fmla="*/ 1 w 7"/>
                  <a:gd name="T111" fmla="*/ 1 h 51"/>
                  <a:gd name="T112" fmla="*/ 1 w 7"/>
                  <a:gd name="T113" fmla="*/ 0 h 51"/>
                  <a:gd name="T114" fmla="*/ 1 w 7"/>
                  <a:gd name="T115" fmla="*/ 0 h 51"/>
                  <a:gd name="T116" fmla="*/ 1 w 7"/>
                  <a:gd name="T1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" h="51">
                    <a:moveTo>
                      <a:pt x="7" y="51"/>
                    </a:moveTo>
                    <a:cubicBezTo>
                      <a:pt x="7" y="51"/>
                      <a:pt x="7" y="51"/>
                      <a:pt x="7" y="51"/>
                    </a:cubicBezTo>
                    <a:cubicBezTo>
                      <a:pt x="7" y="51"/>
                      <a:pt x="7" y="51"/>
                      <a:pt x="7" y="51"/>
                    </a:cubicBezTo>
                    <a:moveTo>
                      <a:pt x="7" y="50"/>
                    </a:moveTo>
                    <a:cubicBezTo>
                      <a:pt x="7" y="50"/>
                      <a:pt x="7" y="50"/>
                      <a:pt x="7" y="50"/>
                    </a:cubicBezTo>
                    <a:cubicBezTo>
                      <a:pt x="7" y="50"/>
                      <a:pt x="7" y="50"/>
                      <a:pt x="7" y="50"/>
                    </a:cubicBezTo>
                    <a:moveTo>
                      <a:pt x="7" y="50"/>
                    </a:moveTo>
                    <a:cubicBezTo>
                      <a:pt x="7" y="50"/>
                      <a:pt x="7" y="50"/>
                      <a:pt x="7" y="50"/>
                    </a:cubicBezTo>
                    <a:cubicBezTo>
                      <a:pt x="7" y="50"/>
                      <a:pt x="7" y="50"/>
                      <a:pt x="7" y="50"/>
                    </a:cubicBezTo>
                    <a:moveTo>
                      <a:pt x="7" y="50"/>
                    </a:moveTo>
                    <a:cubicBezTo>
                      <a:pt x="7" y="50"/>
                      <a:pt x="7" y="50"/>
                      <a:pt x="7" y="50"/>
                    </a:cubicBezTo>
                    <a:cubicBezTo>
                      <a:pt x="7" y="50"/>
                      <a:pt x="7" y="50"/>
                      <a:pt x="7" y="50"/>
                    </a:cubicBezTo>
                    <a:moveTo>
                      <a:pt x="7" y="49"/>
                    </a:moveTo>
                    <a:cubicBezTo>
                      <a:pt x="7" y="49"/>
                      <a:pt x="7" y="50"/>
                      <a:pt x="7" y="50"/>
                    </a:cubicBezTo>
                    <a:cubicBezTo>
                      <a:pt x="7" y="50"/>
                      <a:pt x="7" y="49"/>
                      <a:pt x="7" y="49"/>
                    </a:cubicBezTo>
                    <a:moveTo>
                      <a:pt x="0" y="16"/>
                    </a:moveTo>
                    <a:cubicBezTo>
                      <a:pt x="0" y="28"/>
                      <a:pt x="2" y="39"/>
                      <a:pt x="6" y="49"/>
                    </a:cubicBezTo>
                    <a:cubicBezTo>
                      <a:pt x="2" y="39"/>
                      <a:pt x="0" y="28"/>
                      <a:pt x="0" y="16"/>
                    </a:cubicBezTo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moveTo>
                      <a:pt x="0" y="13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3"/>
                    </a:cubicBezTo>
                    <a:moveTo>
                      <a:pt x="0" y="13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moveTo>
                      <a:pt x="0" y="13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moveTo>
                      <a:pt x="0" y="13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0" y="11"/>
                    </a:moveTo>
                    <a:cubicBezTo>
                      <a:pt x="0" y="11"/>
                      <a:pt x="0" y="11"/>
                      <a:pt x="0" y="12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0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0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0" y="1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0"/>
                    </a:cubicBezTo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5"/>
                    </a:move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1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moveTo>
                      <a:pt x="1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  <p:sp>
            <p:nvSpPr>
              <p:cNvPr id="217" name="Prostoručni oblik 83"/>
              <p:cNvSpPr>
                <a:spLocks/>
              </p:cNvSpPr>
              <p:nvPr/>
            </p:nvSpPr>
            <p:spPr bwMode="auto">
              <a:xfrm>
                <a:off x="1217613" y="4639066"/>
                <a:ext cx="190500" cy="425450"/>
              </a:xfrm>
              <a:custGeom>
                <a:avLst/>
                <a:gdLst>
                  <a:gd name="T0" fmla="*/ 1 w 78"/>
                  <a:gd name="T1" fmla="*/ 77 h 174"/>
                  <a:gd name="T2" fmla="*/ 1 w 78"/>
                  <a:gd name="T3" fmla="*/ 77 h 174"/>
                  <a:gd name="T4" fmla="*/ 1 w 78"/>
                  <a:gd name="T5" fmla="*/ 77 h 174"/>
                  <a:gd name="T6" fmla="*/ 1 w 78"/>
                  <a:gd name="T7" fmla="*/ 78 h 174"/>
                  <a:gd name="T8" fmla="*/ 1 w 78"/>
                  <a:gd name="T9" fmla="*/ 78 h 174"/>
                  <a:gd name="T10" fmla="*/ 1 w 78"/>
                  <a:gd name="T11" fmla="*/ 78 h 174"/>
                  <a:gd name="T12" fmla="*/ 1 w 78"/>
                  <a:gd name="T13" fmla="*/ 79 h 174"/>
                  <a:gd name="T14" fmla="*/ 1 w 78"/>
                  <a:gd name="T15" fmla="*/ 80 h 174"/>
                  <a:gd name="T16" fmla="*/ 1 w 78"/>
                  <a:gd name="T17" fmla="*/ 80 h 174"/>
                  <a:gd name="T18" fmla="*/ 1 w 78"/>
                  <a:gd name="T19" fmla="*/ 80 h 174"/>
                  <a:gd name="T20" fmla="*/ 1 w 78"/>
                  <a:gd name="T21" fmla="*/ 80 h 174"/>
                  <a:gd name="T22" fmla="*/ 1 w 78"/>
                  <a:gd name="T23" fmla="*/ 81 h 174"/>
                  <a:gd name="T24" fmla="*/ 1 w 78"/>
                  <a:gd name="T25" fmla="*/ 81 h 174"/>
                  <a:gd name="T26" fmla="*/ 1 w 78"/>
                  <a:gd name="T27" fmla="*/ 82 h 174"/>
                  <a:gd name="T28" fmla="*/ 1 w 78"/>
                  <a:gd name="T29" fmla="*/ 82 h 174"/>
                  <a:gd name="T30" fmla="*/ 0 w 78"/>
                  <a:gd name="T31" fmla="*/ 82 h 174"/>
                  <a:gd name="T32" fmla="*/ 0 w 78"/>
                  <a:gd name="T33" fmla="*/ 82 h 174"/>
                  <a:gd name="T34" fmla="*/ 0 w 78"/>
                  <a:gd name="T35" fmla="*/ 83 h 174"/>
                  <a:gd name="T36" fmla="*/ 0 w 78"/>
                  <a:gd name="T37" fmla="*/ 83 h 174"/>
                  <a:gd name="T38" fmla="*/ 0 w 78"/>
                  <a:gd name="T39" fmla="*/ 83 h 174"/>
                  <a:gd name="T40" fmla="*/ 0 w 78"/>
                  <a:gd name="T41" fmla="*/ 84 h 174"/>
                  <a:gd name="T42" fmla="*/ 0 w 78"/>
                  <a:gd name="T43" fmla="*/ 84 h 174"/>
                  <a:gd name="T44" fmla="*/ 0 w 78"/>
                  <a:gd name="T45" fmla="*/ 84 h 174"/>
                  <a:gd name="T46" fmla="*/ 0 w 78"/>
                  <a:gd name="T47" fmla="*/ 85 h 174"/>
                  <a:gd name="T48" fmla="*/ 0 w 78"/>
                  <a:gd name="T49" fmla="*/ 85 h 174"/>
                  <a:gd name="T50" fmla="*/ 0 w 78"/>
                  <a:gd name="T51" fmla="*/ 85 h 174"/>
                  <a:gd name="T52" fmla="*/ 0 w 78"/>
                  <a:gd name="T53" fmla="*/ 85 h 174"/>
                  <a:gd name="T54" fmla="*/ 0 w 78"/>
                  <a:gd name="T55" fmla="*/ 86 h 174"/>
                  <a:gd name="T56" fmla="*/ 0 w 78"/>
                  <a:gd name="T57" fmla="*/ 86 h 174"/>
                  <a:gd name="T58" fmla="*/ 0 w 78"/>
                  <a:gd name="T59" fmla="*/ 86 h 174"/>
                  <a:gd name="T60" fmla="*/ 0 w 78"/>
                  <a:gd name="T61" fmla="*/ 87 h 174"/>
                  <a:gd name="T62" fmla="*/ 0 w 78"/>
                  <a:gd name="T63" fmla="*/ 87 h 174"/>
                  <a:gd name="T64" fmla="*/ 0 w 78"/>
                  <a:gd name="T65" fmla="*/ 87 h 174"/>
                  <a:gd name="T66" fmla="*/ 0 w 78"/>
                  <a:gd name="T67" fmla="*/ 87 h 174"/>
                  <a:gd name="T68" fmla="*/ 0 w 78"/>
                  <a:gd name="T69" fmla="*/ 88 h 174"/>
                  <a:gd name="T70" fmla="*/ 0 w 78"/>
                  <a:gd name="T71" fmla="*/ 88 h 174"/>
                  <a:gd name="T72" fmla="*/ 0 w 78"/>
                  <a:gd name="T73" fmla="*/ 88 h 174"/>
                  <a:gd name="T74" fmla="*/ 0 w 78"/>
                  <a:gd name="T75" fmla="*/ 89 h 174"/>
                  <a:gd name="T76" fmla="*/ 0 w 78"/>
                  <a:gd name="T77" fmla="*/ 89 h 174"/>
                  <a:gd name="T78" fmla="*/ 0 w 78"/>
                  <a:gd name="T79" fmla="*/ 89 h 174"/>
                  <a:gd name="T80" fmla="*/ 0 w 78"/>
                  <a:gd name="T81" fmla="*/ 90 h 174"/>
                  <a:gd name="T82" fmla="*/ 0 w 78"/>
                  <a:gd name="T83" fmla="*/ 90 h 174"/>
                  <a:gd name="T84" fmla="*/ 0 w 78"/>
                  <a:gd name="T85" fmla="*/ 90 h 174"/>
                  <a:gd name="T86" fmla="*/ 0 w 78"/>
                  <a:gd name="T87" fmla="*/ 90 h 174"/>
                  <a:gd name="T88" fmla="*/ 0 w 78"/>
                  <a:gd name="T89" fmla="*/ 91 h 174"/>
                  <a:gd name="T90" fmla="*/ 0 w 78"/>
                  <a:gd name="T91" fmla="*/ 91 h 174"/>
                  <a:gd name="T92" fmla="*/ 0 w 78"/>
                  <a:gd name="T93" fmla="*/ 91 h 174"/>
                  <a:gd name="T94" fmla="*/ 0 w 78"/>
                  <a:gd name="T95" fmla="*/ 92 h 174"/>
                  <a:gd name="T96" fmla="*/ 0 w 78"/>
                  <a:gd name="T97" fmla="*/ 92 h 174"/>
                  <a:gd name="T98" fmla="*/ 0 w 78"/>
                  <a:gd name="T99" fmla="*/ 92 h 174"/>
                  <a:gd name="T100" fmla="*/ 0 w 78"/>
                  <a:gd name="T101" fmla="*/ 93 h 174"/>
                  <a:gd name="T102" fmla="*/ 0 w 78"/>
                  <a:gd name="T103" fmla="*/ 93 h 174"/>
                  <a:gd name="T104" fmla="*/ 0 w 78"/>
                  <a:gd name="T105" fmla="*/ 93 h 174"/>
                  <a:gd name="T106" fmla="*/ 0 w 78"/>
                  <a:gd name="T107" fmla="*/ 93 h 174"/>
                  <a:gd name="T108" fmla="*/ 7 w 78"/>
                  <a:gd name="T109" fmla="*/ 126 h 174"/>
                  <a:gd name="T110" fmla="*/ 7 w 78"/>
                  <a:gd name="T111" fmla="*/ 127 h 174"/>
                  <a:gd name="T112" fmla="*/ 7 w 78"/>
                  <a:gd name="T113" fmla="*/ 127 h 174"/>
                  <a:gd name="T114" fmla="*/ 7 w 78"/>
                  <a:gd name="T115" fmla="*/ 127 h 174"/>
                  <a:gd name="T116" fmla="*/ 7 w 78"/>
                  <a:gd name="T117" fmla="*/ 128 h 174"/>
                  <a:gd name="T118" fmla="*/ 49 w 78"/>
                  <a:gd name="T119" fmla="*/ 174 h 174"/>
                  <a:gd name="T120" fmla="*/ 30 w 78"/>
                  <a:gd name="T121" fmla="*/ 151 h 174"/>
                  <a:gd name="T122" fmla="*/ 16 w 78"/>
                  <a:gd name="T123" fmla="*/ 96 h 174"/>
                  <a:gd name="T124" fmla="*/ 46 w 78"/>
                  <a:gd name="T125" fmla="*/ 22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8" h="174">
                    <a:moveTo>
                      <a:pt x="78" y="0"/>
                    </a:moveTo>
                    <a:cubicBezTo>
                      <a:pt x="39" y="6"/>
                      <a:pt x="8" y="3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2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105"/>
                      <a:pt x="2" y="116"/>
                      <a:pt x="6" y="126"/>
                    </a:cubicBezTo>
                    <a:cubicBezTo>
                      <a:pt x="7" y="126"/>
                      <a:pt x="7" y="126"/>
                      <a:pt x="7" y="126"/>
                    </a:cubicBezTo>
                    <a:cubicBezTo>
                      <a:pt x="7" y="126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8"/>
                    </a:cubicBezTo>
                    <a:cubicBezTo>
                      <a:pt x="7" y="128"/>
                      <a:pt x="7" y="128"/>
                      <a:pt x="7" y="128"/>
                    </a:cubicBezTo>
                    <a:cubicBezTo>
                      <a:pt x="15" y="148"/>
                      <a:pt x="30" y="164"/>
                      <a:pt x="49" y="174"/>
                    </a:cubicBezTo>
                    <a:cubicBezTo>
                      <a:pt x="48" y="174"/>
                      <a:pt x="47" y="173"/>
                      <a:pt x="47" y="172"/>
                    </a:cubicBezTo>
                    <a:cubicBezTo>
                      <a:pt x="41" y="165"/>
                      <a:pt x="36" y="158"/>
                      <a:pt x="30" y="151"/>
                    </a:cubicBezTo>
                    <a:cubicBezTo>
                      <a:pt x="20" y="134"/>
                      <a:pt x="16" y="116"/>
                      <a:pt x="16" y="97"/>
                    </a:cubicBezTo>
                    <a:cubicBezTo>
                      <a:pt x="16" y="97"/>
                      <a:pt x="16" y="97"/>
                      <a:pt x="16" y="96"/>
                    </a:cubicBezTo>
                    <a:cubicBezTo>
                      <a:pt x="17" y="87"/>
                      <a:pt x="18" y="78"/>
                      <a:pt x="19" y="68"/>
                    </a:cubicBezTo>
                    <a:cubicBezTo>
                      <a:pt x="24" y="50"/>
                      <a:pt x="33" y="35"/>
                      <a:pt x="46" y="22"/>
                    </a:cubicBezTo>
                    <a:cubicBezTo>
                      <a:pt x="56" y="12"/>
                      <a:pt x="67" y="5"/>
                      <a:pt x="78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  <p:sp>
            <p:nvSpPr>
              <p:cNvPr id="234" name="Pravokutnik 100"/>
              <p:cNvSpPr>
                <a:spLocks noChangeArrowheads="1"/>
              </p:cNvSpPr>
              <p:nvPr/>
            </p:nvSpPr>
            <p:spPr bwMode="auto">
              <a:xfrm>
                <a:off x="1376363" y="4759716"/>
                <a:ext cx="139700" cy="190500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  <p:sp>
            <p:nvSpPr>
              <p:cNvPr id="235" name="Pravokutnik 101"/>
              <p:cNvSpPr>
                <a:spLocks noChangeArrowheads="1"/>
              </p:cNvSpPr>
              <p:nvPr/>
            </p:nvSpPr>
            <p:spPr bwMode="auto">
              <a:xfrm>
                <a:off x="1328738" y="4699391"/>
                <a:ext cx="272510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hr-HR" sz="2100" b="1" dirty="0">
                    <a:solidFill>
                      <a:srgbClr val="FF9936"/>
                    </a:solidFill>
                    <a:latin typeface="Calibri" panose="020F0502020204030204" pitchFamily="34" charset="0"/>
                  </a:rPr>
                  <a:t>20</a:t>
                </a:r>
                <a:endParaRPr kumimoji="0" lang="hr-HR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241" name="Elipsa 107"/>
            <p:cNvSpPr>
              <a:spLocks noChangeArrowheads="1"/>
            </p:cNvSpPr>
            <p:nvPr/>
          </p:nvSpPr>
          <p:spPr bwMode="auto">
            <a:xfrm>
              <a:off x="2600325" y="4042166"/>
              <a:ext cx="273050" cy="276225"/>
            </a:xfrm>
            <a:prstGeom prst="ellipse">
              <a:avLst/>
            </a:pr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42" name="Elipsa 108"/>
            <p:cNvSpPr>
              <a:spLocks noChangeArrowheads="1"/>
            </p:cNvSpPr>
            <p:nvPr/>
          </p:nvSpPr>
          <p:spPr bwMode="auto">
            <a:xfrm>
              <a:off x="2659063" y="4104078"/>
              <a:ext cx="155575" cy="153988"/>
            </a:xfrm>
            <a:prstGeom prst="ellipse">
              <a:avLst/>
            </a:prstGeom>
            <a:solidFill>
              <a:srgbClr val="FA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43" name="Prostoručni oblik 109"/>
            <p:cNvSpPr>
              <a:spLocks/>
            </p:cNvSpPr>
            <p:nvPr/>
          </p:nvSpPr>
          <p:spPr bwMode="auto">
            <a:xfrm>
              <a:off x="1808163" y="1302141"/>
              <a:ext cx="377825" cy="323850"/>
            </a:xfrm>
            <a:custGeom>
              <a:avLst/>
              <a:gdLst>
                <a:gd name="T0" fmla="*/ 0 w 155"/>
                <a:gd name="T1" fmla="*/ 0 h 133"/>
                <a:gd name="T2" fmla="*/ 104 w 155"/>
                <a:gd name="T3" fmla="*/ 133 h 133"/>
                <a:gd name="T4" fmla="*/ 0 w 155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33">
                  <a:moveTo>
                    <a:pt x="0" y="0"/>
                  </a:moveTo>
                  <a:cubicBezTo>
                    <a:pt x="0" y="0"/>
                    <a:pt x="117" y="30"/>
                    <a:pt x="104" y="133"/>
                  </a:cubicBezTo>
                  <a:cubicBezTo>
                    <a:pt x="104" y="133"/>
                    <a:pt x="155" y="1"/>
                    <a:pt x="0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44" name="Prostoručni oblik 110"/>
            <p:cNvSpPr>
              <a:spLocks/>
            </p:cNvSpPr>
            <p:nvPr/>
          </p:nvSpPr>
          <p:spPr bwMode="auto">
            <a:xfrm>
              <a:off x="1963738" y="1218003"/>
              <a:ext cx="379413" cy="325438"/>
            </a:xfrm>
            <a:custGeom>
              <a:avLst/>
              <a:gdLst>
                <a:gd name="T0" fmla="*/ 0 w 155"/>
                <a:gd name="T1" fmla="*/ 0 h 133"/>
                <a:gd name="T2" fmla="*/ 104 w 155"/>
                <a:gd name="T3" fmla="*/ 133 h 133"/>
                <a:gd name="T4" fmla="*/ 0 w 155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33">
                  <a:moveTo>
                    <a:pt x="0" y="0"/>
                  </a:moveTo>
                  <a:cubicBezTo>
                    <a:pt x="0" y="0"/>
                    <a:pt x="117" y="30"/>
                    <a:pt x="104" y="133"/>
                  </a:cubicBezTo>
                  <a:cubicBezTo>
                    <a:pt x="104" y="133"/>
                    <a:pt x="155" y="1"/>
                    <a:pt x="0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45" name="Prostoručni oblik 111"/>
            <p:cNvSpPr>
              <a:spLocks/>
            </p:cNvSpPr>
            <p:nvPr/>
          </p:nvSpPr>
          <p:spPr bwMode="auto">
            <a:xfrm>
              <a:off x="30163" y="2205428"/>
              <a:ext cx="344488" cy="357188"/>
            </a:xfrm>
            <a:custGeom>
              <a:avLst/>
              <a:gdLst>
                <a:gd name="T0" fmla="*/ 56 w 141"/>
                <a:gd name="T1" fmla="*/ 0 h 146"/>
                <a:gd name="T2" fmla="*/ 141 w 141"/>
                <a:gd name="T3" fmla="*/ 146 h 146"/>
                <a:gd name="T4" fmla="*/ 56 w 141"/>
                <a:gd name="T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" h="146">
                  <a:moveTo>
                    <a:pt x="56" y="0"/>
                  </a:moveTo>
                  <a:cubicBezTo>
                    <a:pt x="0" y="145"/>
                    <a:pt x="141" y="146"/>
                    <a:pt x="141" y="146"/>
                  </a:cubicBezTo>
                  <a:cubicBezTo>
                    <a:pt x="41" y="120"/>
                    <a:pt x="56" y="0"/>
                    <a:pt x="56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46" name="Prostoručni oblik 112"/>
            <p:cNvSpPr>
              <a:spLocks/>
            </p:cNvSpPr>
            <p:nvPr/>
          </p:nvSpPr>
          <p:spPr bwMode="auto">
            <a:xfrm>
              <a:off x="-104775" y="2321316"/>
              <a:ext cx="344488" cy="357188"/>
            </a:xfrm>
            <a:custGeom>
              <a:avLst/>
              <a:gdLst>
                <a:gd name="T0" fmla="*/ 56 w 141"/>
                <a:gd name="T1" fmla="*/ 0 h 146"/>
                <a:gd name="T2" fmla="*/ 141 w 141"/>
                <a:gd name="T3" fmla="*/ 146 h 146"/>
                <a:gd name="T4" fmla="*/ 56 w 141"/>
                <a:gd name="T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" h="146">
                  <a:moveTo>
                    <a:pt x="56" y="0"/>
                  </a:moveTo>
                  <a:cubicBezTo>
                    <a:pt x="0" y="145"/>
                    <a:pt x="141" y="146"/>
                    <a:pt x="141" y="146"/>
                  </a:cubicBezTo>
                  <a:cubicBezTo>
                    <a:pt x="41" y="120"/>
                    <a:pt x="56" y="0"/>
                    <a:pt x="56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47" name="Prostoručni oblik 113"/>
            <p:cNvSpPr>
              <a:spLocks/>
            </p:cNvSpPr>
            <p:nvPr/>
          </p:nvSpPr>
          <p:spPr bwMode="auto">
            <a:xfrm>
              <a:off x="3340100" y="1259278"/>
              <a:ext cx="379413" cy="325438"/>
            </a:xfrm>
            <a:custGeom>
              <a:avLst/>
              <a:gdLst>
                <a:gd name="T0" fmla="*/ 155 w 155"/>
                <a:gd name="T1" fmla="*/ 0 h 133"/>
                <a:gd name="T2" fmla="*/ 51 w 155"/>
                <a:gd name="T3" fmla="*/ 133 h 133"/>
                <a:gd name="T4" fmla="*/ 155 w 155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33">
                  <a:moveTo>
                    <a:pt x="155" y="0"/>
                  </a:moveTo>
                  <a:cubicBezTo>
                    <a:pt x="0" y="1"/>
                    <a:pt x="51" y="133"/>
                    <a:pt x="51" y="133"/>
                  </a:cubicBezTo>
                  <a:cubicBezTo>
                    <a:pt x="38" y="30"/>
                    <a:pt x="155" y="0"/>
                    <a:pt x="155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48" name="Prostoručni oblik 114"/>
            <p:cNvSpPr>
              <a:spLocks/>
            </p:cNvSpPr>
            <p:nvPr/>
          </p:nvSpPr>
          <p:spPr bwMode="auto">
            <a:xfrm>
              <a:off x="3184525" y="1176728"/>
              <a:ext cx="379413" cy="325438"/>
            </a:xfrm>
            <a:custGeom>
              <a:avLst/>
              <a:gdLst>
                <a:gd name="T0" fmla="*/ 155 w 155"/>
                <a:gd name="T1" fmla="*/ 0 h 133"/>
                <a:gd name="T2" fmla="*/ 51 w 155"/>
                <a:gd name="T3" fmla="*/ 133 h 133"/>
                <a:gd name="T4" fmla="*/ 155 w 155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33">
                  <a:moveTo>
                    <a:pt x="155" y="0"/>
                  </a:moveTo>
                  <a:cubicBezTo>
                    <a:pt x="0" y="1"/>
                    <a:pt x="51" y="133"/>
                    <a:pt x="51" y="133"/>
                  </a:cubicBezTo>
                  <a:cubicBezTo>
                    <a:pt x="38" y="30"/>
                    <a:pt x="155" y="0"/>
                    <a:pt x="155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49" name="Prostoručni oblik 115"/>
            <p:cNvSpPr>
              <a:spLocks/>
            </p:cNvSpPr>
            <p:nvPr/>
          </p:nvSpPr>
          <p:spPr bwMode="auto">
            <a:xfrm>
              <a:off x="3446463" y="1371991"/>
              <a:ext cx="1558925" cy="1319213"/>
            </a:xfrm>
            <a:custGeom>
              <a:avLst/>
              <a:gdLst>
                <a:gd name="T0" fmla="*/ 0 w 638"/>
                <a:gd name="T1" fmla="*/ 194 h 539"/>
                <a:gd name="T2" fmla="*/ 0 w 638"/>
                <a:gd name="T3" fmla="*/ 193 h 539"/>
                <a:gd name="T4" fmla="*/ 444 w 638"/>
                <a:gd name="T5" fmla="*/ 95 h 539"/>
                <a:gd name="T6" fmla="*/ 543 w 638"/>
                <a:gd name="T7" fmla="*/ 539 h 539"/>
                <a:gd name="T8" fmla="*/ 543 w 638"/>
                <a:gd name="T9" fmla="*/ 539 h 539"/>
                <a:gd name="T10" fmla="*/ 0 w 638"/>
                <a:gd name="T11" fmla="*/ 194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8" h="539">
                  <a:moveTo>
                    <a:pt x="0" y="194"/>
                  </a:moveTo>
                  <a:cubicBezTo>
                    <a:pt x="0" y="193"/>
                    <a:pt x="0" y="193"/>
                    <a:pt x="0" y="193"/>
                  </a:cubicBezTo>
                  <a:cubicBezTo>
                    <a:pt x="96" y="44"/>
                    <a:pt x="295" y="0"/>
                    <a:pt x="444" y="95"/>
                  </a:cubicBezTo>
                  <a:cubicBezTo>
                    <a:pt x="594" y="191"/>
                    <a:pt x="638" y="390"/>
                    <a:pt x="543" y="539"/>
                  </a:cubicBezTo>
                  <a:cubicBezTo>
                    <a:pt x="543" y="539"/>
                    <a:pt x="543" y="539"/>
                    <a:pt x="543" y="539"/>
                  </a:cubicBezTo>
                  <a:cubicBezTo>
                    <a:pt x="0" y="194"/>
                    <a:pt x="0" y="194"/>
                    <a:pt x="0" y="194"/>
                  </a:cubicBezTo>
                </a:path>
              </a:pathLst>
            </a:custGeom>
            <a:solidFill>
              <a:srgbClr val="EA5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50" name="Prostoručni oblik 116"/>
            <p:cNvSpPr>
              <a:spLocks/>
            </p:cNvSpPr>
            <p:nvPr/>
          </p:nvSpPr>
          <p:spPr bwMode="auto">
            <a:xfrm>
              <a:off x="4773613" y="2661041"/>
              <a:ext cx="17463" cy="30163"/>
            </a:xfrm>
            <a:custGeom>
              <a:avLst/>
              <a:gdLst>
                <a:gd name="T0" fmla="*/ 7 w 7"/>
                <a:gd name="T1" fmla="*/ 0 h 12"/>
                <a:gd name="T2" fmla="*/ 0 w 7"/>
                <a:gd name="T3" fmla="*/ 12 h 12"/>
                <a:gd name="T4" fmla="*/ 7 w 7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2">
                  <a:moveTo>
                    <a:pt x="7" y="0"/>
                  </a:moveTo>
                  <a:cubicBezTo>
                    <a:pt x="5" y="4"/>
                    <a:pt x="2" y="8"/>
                    <a:pt x="0" y="12"/>
                  </a:cubicBezTo>
                  <a:cubicBezTo>
                    <a:pt x="2" y="8"/>
                    <a:pt x="5" y="4"/>
                    <a:pt x="7" y="0"/>
                  </a:cubicBezTo>
                </a:path>
              </a:pathLst>
            </a:custGeom>
            <a:solidFill>
              <a:srgbClr val="FA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51" name="Prostoručni oblik 117"/>
            <p:cNvSpPr>
              <a:spLocks/>
            </p:cNvSpPr>
            <p:nvPr/>
          </p:nvSpPr>
          <p:spPr bwMode="auto">
            <a:xfrm>
              <a:off x="4495800" y="1611703"/>
              <a:ext cx="363538" cy="1079500"/>
            </a:xfrm>
            <a:custGeom>
              <a:avLst/>
              <a:gdLst>
                <a:gd name="T0" fmla="*/ 0 w 149"/>
                <a:gd name="T1" fmla="*/ 0 h 441"/>
                <a:gd name="T2" fmla="*/ 0 w 149"/>
                <a:gd name="T3" fmla="*/ 2 h 441"/>
                <a:gd name="T4" fmla="*/ 44 w 149"/>
                <a:gd name="T5" fmla="*/ 139 h 441"/>
                <a:gd name="T6" fmla="*/ 39 w 149"/>
                <a:gd name="T7" fmla="*/ 394 h 441"/>
                <a:gd name="T8" fmla="*/ 114 w 149"/>
                <a:gd name="T9" fmla="*/ 441 h 441"/>
                <a:gd name="T10" fmla="*/ 114 w 149"/>
                <a:gd name="T11" fmla="*/ 441 h 441"/>
                <a:gd name="T12" fmla="*/ 114 w 149"/>
                <a:gd name="T13" fmla="*/ 441 h 441"/>
                <a:gd name="T14" fmla="*/ 121 w 149"/>
                <a:gd name="T15" fmla="*/ 429 h 441"/>
                <a:gd name="T16" fmla="*/ 135 w 149"/>
                <a:gd name="T17" fmla="*/ 391 h 441"/>
                <a:gd name="T18" fmla="*/ 143 w 149"/>
                <a:gd name="T19" fmla="*/ 278 h 441"/>
                <a:gd name="T20" fmla="*/ 88 w 149"/>
                <a:gd name="T21" fmla="*/ 95 h 441"/>
                <a:gd name="T22" fmla="*/ 0 w 149"/>
                <a:gd name="T23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441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8" y="47"/>
                    <a:pt x="33" y="91"/>
                    <a:pt x="44" y="139"/>
                  </a:cubicBezTo>
                  <a:cubicBezTo>
                    <a:pt x="61" y="221"/>
                    <a:pt x="56" y="312"/>
                    <a:pt x="39" y="394"/>
                  </a:cubicBezTo>
                  <a:cubicBezTo>
                    <a:pt x="114" y="441"/>
                    <a:pt x="114" y="441"/>
                    <a:pt x="114" y="441"/>
                  </a:cubicBezTo>
                  <a:cubicBezTo>
                    <a:pt x="114" y="441"/>
                    <a:pt x="114" y="441"/>
                    <a:pt x="114" y="441"/>
                  </a:cubicBezTo>
                  <a:cubicBezTo>
                    <a:pt x="114" y="441"/>
                    <a:pt x="114" y="441"/>
                    <a:pt x="114" y="441"/>
                  </a:cubicBezTo>
                  <a:cubicBezTo>
                    <a:pt x="116" y="437"/>
                    <a:pt x="119" y="433"/>
                    <a:pt x="121" y="429"/>
                  </a:cubicBezTo>
                  <a:cubicBezTo>
                    <a:pt x="128" y="418"/>
                    <a:pt x="133" y="406"/>
                    <a:pt x="135" y="391"/>
                  </a:cubicBezTo>
                  <a:cubicBezTo>
                    <a:pt x="141" y="359"/>
                    <a:pt x="149" y="327"/>
                    <a:pt x="143" y="278"/>
                  </a:cubicBezTo>
                  <a:cubicBezTo>
                    <a:pt x="137" y="214"/>
                    <a:pt x="118" y="152"/>
                    <a:pt x="88" y="95"/>
                  </a:cubicBezTo>
                  <a:cubicBezTo>
                    <a:pt x="68" y="57"/>
                    <a:pt x="32" y="27"/>
                    <a:pt x="0" y="0"/>
                  </a:cubicBezTo>
                </a:path>
              </a:pathLst>
            </a:custGeom>
            <a:solidFill>
              <a:srgbClr val="F39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262" name="Tekstni okvir 261"/>
          <p:cNvSpPr txBox="1"/>
          <p:nvPr/>
        </p:nvSpPr>
        <p:spPr>
          <a:xfrm>
            <a:off x="147234" y="190061"/>
            <a:ext cx="51101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hr-HR" sz="4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Motivacija za učenje i zašto učimo</a:t>
            </a:r>
          </a:p>
          <a:p>
            <a:pPr algn="ctr" rtl="0"/>
            <a:r>
              <a:rPr lang="hr-H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Vijeće </a:t>
            </a:r>
            <a:r>
              <a:rPr lang="hr-H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učenika</a:t>
            </a:r>
          </a:p>
          <a:p>
            <a:pPr algn="ctr" rtl="0"/>
            <a:r>
              <a:rPr lang="hr-H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Pripremila: mr.sc. Jasna Relja, pedagoginja savjetnica</a:t>
            </a:r>
          </a:p>
        </p:txBody>
      </p:sp>
      <p:sp>
        <p:nvSpPr>
          <p:cNvPr id="6" name="Naslov 5" hidden="1">
            <a:extLst>
              <a:ext uri="{FF2B5EF4-FFF2-40B4-BE49-F238E27FC236}">
                <a16:creationId xmlns:a16="http://schemas.microsoft.com/office/drawing/2014/main" id="{8923E81E-E01F-4BC3-AD1B-683A68547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/>
              <a:t>Slajd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8715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Psihički faktori učenja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 smtClean="0">
                <a:hlinkClick r:id="rId2" tooltip="Motivacija"/>
              </a:rPr>
              <a:t>Motivacija</a:t>
            </a:r>
            <a:r>
              <a:rPr lang="hr-HR" dirty="0"/>
              <a:t> je sve ono što potiče na aktivnost, što tu aktivnost usmjeruje i što joj određuje intenzitet i trajanje. </a:t>
            </a:r>
            <a:endParaRPr lang="hr-HR" dirty="0" smtClean="0"/>
          </a:p>
          <a:p>
            <a:r>
              <a:rPr lang="hr-HR" dirty="0" smtClean="0"/>
              <a:t>To </a:t>
            </a:r>
            <a:r>
              <a:rPr lang="hr-HR" dirty="0"/>
              <a:t>je "volja za nešto". </a:t>
            </a:r>
            <a:endParaRPr lang="hr-HR" dirty="0" smtClean="0"/>
          </a:p>
          <a:p>
            <a:r>
              <a:rPr lang="hr-HR" dirty="0" smtClean="0"/>
              <a:t>Motivacija </a:t>
            </a:r>
            <a:r>
              <a:rPr lang="hr-HR" dirty="0"/>
              <a:t>je bitna za učenje i za bilo koji drugi rad. </a:t>
            </a:r>
            <a:endParaRPr lang="hr-HR" dirty="0" smtClean="0"/>
          </a:p>
          <a:p>
            <a:r>
              <a:rPr lang="hr-HR" dirty="0" smtClean="0"/>
              <a:t>Sve </a:t>
            </a:r>
            <a:r>
              <a:rPr lang="hr-HR" dirty="0"/>
              <a:t>što radimo bez volje i s negativnim stavom s vremenom ostavlja tragove na planu ličnosti i </a:t>
            </a:r>
            <a:r>
              <a:rPr lang="hr-HR" dirty="0" smtClean="0"/>
              <a:t>dolazi do </a:t>
            </a:r>
            <a:r>
              <a:rPr lang="hr-HR" dirty="0"/>
              <a:t>psihičke nestabilnosti.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18508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157B4268-FF16-410F-9E64-53A548B33A7A}"/>
              </a:ext>
            </a:extLst>
          </p:cNvPr>
          <p:cNvSpPr txBox="1"/>
          <p:nvPr/>
        </p:nvSpPr>
        <p:spPr>
          <a:xfrm>
            <a:off x="653143" y="1489166"/>
            <a:ext cx="4624251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hr-H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240225" y="1028343"/>
            <a:ext cx="5486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chemeClr val="bg1"/>
                </a:solidFill>
                <a:latin typeface="Arial" panose="020B0604020202020204" pitchFamily="34" charset="0"/>
              </a:rPr>
              <a:t>Kako se motivirati za učenje</a:t>
            </a:r>
            <a:r>
              <a:rPr lang="hr-H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?</a:t>
            </a:r>
            <a:endParaRPr lang="hr-HR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</a:rPr>
              <a:t>Prilaziti poslovima s pozitivnim stavom - imati volju učiniti nešto!</a:t>
            </a:r>
          </a:p>
          <a:p>
            <a:pPr>
              <a:buFont typeface="+mj-lt"/>
              <a:buAutoNum type="arabicPeriod"/>
            </a:pP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</a:rPr>
              <a:t>Postaviti si cilj - što želim ostvariti?</a:t>
            </a:r>
          </a:p>
          <a:p>
            <a:pPr>
              <a:buFont typeface="+mj-lt"/>
              <a:buAutoNum type="arabicPeriod"/>
            </a:pP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</a:rPr>
              <a:t>Postaviti očekivanja - koliko mogu ostvariti?</a:t>
            </a:r>
          </a:p>
          <a:p>
            <a:pPr>
              <a:buFont typeface="+mj-lt"/>
              <a:buAutoNum type="arabicPeriod"/>
            </a:pP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</a:rPr>
              <a:t>Biti određen - kako ću to ostvariti?</a:t>
            </a:r>
          </a:p>
          <a:p>
            <a:pPr>
              <a:buFont typeface="+mj-lt"/>
              <a:buAutoNum type="arabicPeriod"/>
            </a:pP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</a:rPr>
              <a:t>Biti realan - postaviti takve zahtjeve koje mogu ispuniti - imati na umu svoje mogućnosti i sposobnosti.</a:t>
            </a:r>
          </a:p>
          <a:p>
            <a:pPr>
              <a:buFont typeface="+mj-lt"/>
              <a:buAutoNum type="arabicPeriod"/>
            </a:pPr>
            <a:r>
              <a:rPr lang="hr-HR" dirty="0" smtClean="0">
                <a:solidFill>
                  <a:schemeClr val="bg1"/>
                </a:solidFill>
                <a:latin typeface="Arial" panose="020B0604020202020204" pitchFamily="34" charset="0"/>
              </a:rPr>
              <a:t>Poslove 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</a:rPr>
              <a:t>razdijeliti u više manjih, jednostavnijih i lakše </a:t>
            </a:r>
            <a:r>
              <a:rPr lang="hr-HR" dirty="0" err="1">
                <a:solidFill>
                  <a:schemeClr val="bg1"/>
                </a:solidFill>
                <a:latin typeface="Arial" panose="020B0604020202020204" pitchFamily="34" charset="0"/>
              </a:rPr>
              <a:t>obavljivih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</a:rPr>
              <a:t> ciljeva.</a:t>
            </a:r>
          </a:p>
          <a:p>
            <a:pPr>
              <a:buFont typeface="+mj-lt"/>
              <a:buAutoNum type="arabicPeriod"/>
            </a:pP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</a:rPr>
              <a:t>Napraviti redoslijed obavljanja poslova - štedim na vremenu.</a:t>
            </a:r>
          </a:p>
          <a:p>
            <a:pPr>
              <a:buFont typeface="+mj-lt"/>
              <a:buAutoNum type="arabicPeriod"/>
            </a:pP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</a:rPr>
              <a:t>Postaviti si nagrade za obavljen posao - ako obavim posao.</a:t>
            </a:r>
          </a:p>
          <a:p>
            <a:pPr>
              <a:buFont typeface="+mj-lt"/>
              <a:buAutoNum type="arabicPeriod"/>
            </a:pP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</a:rPr>
              <a:t>Podsjetiti se na dobre strane svog rada - zašto to radim.</a:t>
            </a:r>
            <a:endParaRPr lang="hr-HR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678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33215" y="1028343"/>
            <a:ext cx="507569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hr-HR" dirty="0" smtClean="0">
                <a:solidFill>
                  <a:schemeClr val="bg1"/>
                </a:solidFill>
                <a:latin typeface="Arial" panose="020B0604020202020204" pitchFamily="34" charset="0"/>
              </a:rPr>
              <a:t> Podsjeti 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</a:rPr>
              <a:t>se na posljedice ako ne obaviš zadatak!</a:t>
            </a:r>
          </a:p>
          <a:p>
            <a:pPr>
              <a:buFont typeface="+mj-lt"/>
              <a:buAutoNum type="arabicPeriod"/>
            </a:pPr>
            <a:r>
              <a:rPr lang="hr-HR" dirty="0" smtClean="0">
                <a:solidFill>
                  <a:schemeClr val="bg1"/>
                </a:solidFill>
                <a:latin typeface="Arial" panose="020B0604020202020204" pitchFamily="34" charset="0"/>
              </a:rPr>
              <a:t>Drži 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</a:rPr>
              <a:t>se rokova.</a:t>
            </a:r>
          </a:p>
          <a:p>
            <a:pPr>
              <a:buFont typeface="+mj-lt"/>
              <a:buAutoNum type="arabicPeriod"/>
            </a:pP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</a:rPr>
              <a:t>Napraviti jasnu razliku između "ne mogu" i "neću".</a:t>
            </a:r>
          </a:p>
          <a:p>
            <a:pPr>
              <a:buFont typeface="+mj-lt"/>
              <a:buAutoNum type="arabicPeriod"/>
            </a:pP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</a:rPr>
              <a:t>Počni odmah. Ne odugovlači</a:t>
            </a:r>
            <a:r>
              <a:rPr lang="hr-HR" dirty="0" smtClean="0">
                <a:solidFill>
                  <a:schemeClr val="bg1"/>
                </a:solidFill>
                <a:latin typeface="Arial" panose="020B0604020202020204" pitchFamily="34" charset="0"/>
              </a:rPr>
              <a:t>!</a:t>
            </a:r>
            <a:endParaRPr lang="hr-HR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</a:rPr>
              <a:t>Budi optimističan - šanse za uspjeh će se povećavati!</a:t>
            </a:r>
          </a:p>
          <a:p>
            <a:pPr>
              <a:buFont typeface="+mj-lt"/>
              <a:buAutoNum type="arabicPeriod"/>
            </a:pP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</a:rPr>
              <a:t>Koristi bilješke, podsjetnike, natuknice i sl.</a:t>
            </a:r>
          </a:p>
          <a:p>
            <a:pPr>
              <a:buFont typeface="+mj-lt"/>
              <a:buAutoNum type="arabicPeriod"/>
            </a:pP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</a:rPr>
              <a:t>Iskoristi svaki uspjeh kao dodatnu motivaciju za daljnji rad.</a:t>
            </a:r>
          </a:p>
          <a:p>
            <a:pPr>
              <a:buFont typeface="+mj-lt"/>
              <a:buAutoNum type="arabicPeriod"/>
            </a:pPr>
            <a:r>
              <a:rPr lang="hr-HR" dirty="0" smtClean="0">
                <a:solidFill>
                  <a:schemeClr val="bg1"/>
                </a:solidFill>
                <a:latin typeface="Arial" panose="020B0604020202020204" pitchFamily="34" charset="0"/>
              </a:rPr>
              <a:t>Imaš 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</a:rPr>
              <a:t>pravo pogriješiti - nitko nije savršen.</a:t>
            </a:r>
          </a:p>
          <a:p>
            <a:pPr>
              <a:buFont typeface="+mj-lt"/>
              <a:buAutoNum type="arabicPeriod"/>
            </a:pP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</a:rPr>
              <a:t>Vježbaj svoj smisao za 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hlinkClick r:id="rId2" tooltip="Humor"/>
              </a:rPr>
              <a:t>humor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</a:rPr>
              <a:t> - smijeh ukazuje na to da si realan!</a:t>
            </a:r>
          </a:p>
          <a:p>
            <a:pPr>
              <a:buFont typeface="+mj-lt"/>
              <a:buAutoNum type="arabicPeriod"/>
            </a:pP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</a:rPr>
              <a:t>Nagradi se za ostvaren cilj – realne nagrade!</a:t>
            </a:r>
            <a:endParaRPr lang="hr-HR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266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0231DDC-9D77-FF81-CA8A-C970B2FCD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Hvala na pažnji!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747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Dan borbe protiv vršnjačkog nasilja</a:t>
            </a:r>
            <a:endParaRPr lang="hr-HR" dirty="0"/>
          </a:p>
        </p:txBody>
      </p:sp>
      <p:sp>
        <p:nvSpPr>
          <p:cNvPr id="3" name="Pravokutnik 2"/>
          <p:cNvSpPr/>
          <p:nvPr/>
        </p:nvSpPr>
        <p:spPr>
          <a:xfrm>
            <a:off x="5323668" y="2690336"/>
            <a:ext cx="44247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hr-HR" dirty="0">
                <a:latin typeface="Titillium Web"/>
              </a:rPr>
              <a:t>Sabor je 2017. godine izglasao Dan ružičastih majica kao Nacionalni dan borbe protiv nasilja nad vršnjacima koji će se održavati svake zadnje srijede u veljači.</a:t>
            </a:r>
          </a:p>
          <a:p>
            <a:pPr algn="just" fontAlgn="base"/>
            <a:r>
              <a:rPr lang="hr-HR" smtClean="0">
                <a:latin typeface="Titillium Web"/>
              </a:rPr>
              <a:t>Dan </a:t>
            </a:r>
            <a:r>
              <a:rPr lang="hr-HR" dirty="0">
                <a:latin typeface="Titillium Web"/>
              </a:rPr>
              <a:t>ružičastih majica, odnosno Dan borbe protiv vršnjačkog </a:t>
            </a:r>
            <a:r>
              <a:rPr lang="hr-HR">
                <a:latin typeface="Titillium Web"/>
              </a:rPr>
              <a:t>zlostavljanja </a:t>
            </a:r>
            <a:r>
              <a:rPr lang="hr-HR" smtClean="0">
                <a:latin typeface="Titillium Web"/>
              </a:rPr>
              <a:t>se </a:t>
            </a:r>
            <a:r>
              <a:rPr lang="hr-HR" dirty="0">
                <a:latin typeface="Titillium Web"/>
              </a:rPr>
              <a:t>obilježava diljem svijeta.</a:t>
            </a:r>
            <a:endParaRPr lang="hr-HR" b="0" i="0" dirty="0">
              <a:effectLst/>
              <a:latin typeface="Titillium Web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01" y="1957234"/>
            <a:ext cx="4081624" cy="399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99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Utjecaj učenja i znanja na </a:t>
            </a:r>
            <a:r>
              <a:rPr lang="hr-HR" smtClean="0"/>
              <a:t>ljudsko društvo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0" y="3482343"/>
            <a:ext cx="5321224" cy="2991173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56" y="1754538"/>
            <a:ext cx="3636936" cy="2442322"/>
          </a:xfrm>
          <a:prstGeom prst="rect">
            <a:avLst/>
          </a:prstGeom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295018"/>
              </p:ext>
            </p:extLst>
          </p:nvPr>
        </p:nvGraphicFramePr>
        <p:xfrm>
          <a:off x="92075" y="92075"/>
          <a:ext cx="65246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Objekt ljudske za pakera" showAsIcon="1" r:id="rId5" imgW="653040" imgH="482400" progId="Package">
                  <p:embed/>
                </p:oleObj>
              </mc:Choice>
              <mc:Fallback>
                <p:oleObj name="Objekt ljudske za pakera" showAsIcon="1" r:id="rId5" imgW="653040" imgH="482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652463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601729"/>
              </p:ext>
            </p:extLst>
          </p:nvPr>
        </p:nvGraphicFramePr>
        <p:xfrm>
          <a:off x="92075" y="92075"/>
          <a:ext cx="65246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Objekt ljudske za pakera" showAsIcon="1" r:id="rId7" imgW="653040" imgH="482400" progId="Package">
                  <p:embed/>
                </p:oleObj>
              </mc:Choice>
              <mc:Fallback>
                <p:oleObj name="Objekt ljudske za pakera" showAsIcon="1" r:id="rId7" imgW="653040" imgH="482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652463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Slika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917" y="4587013"/>
            <a:ext cx="3609975" cy="188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15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7861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Utjecaj pisma na učenje i prijenos znanja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75" y="987425"/>
            <a:ext cx="4873625" cy="4873625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057400"/>
            <a:ext cx="3997093" cy="200485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88" y="4181295"/>
            <a:ext cx="4188916" cy="167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58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48353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Izum tiskarskog stroja i parnog stroja na učenje i znanje i razvoj društva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093" y="514786"/>
            <a:ext cx="4672738" cy="5607286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62" y="2057400"/>
            <a:ext cx="3804673" cy="216588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7" y="4331372"/>
            <a:ext cx="3863947" cy="206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9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352144" cy="1216617"/>
          </a:xfrm>
        </p:spPr>
        <p:txBody>
          <a:bodyPr/>
          <a:lstStyle/>
          <a:p>
            <a:pPr algn="ctr"/>
            <a:r>
              <a:rPr lang="hr-HR" dirty="0" smtClean="0"/>
              <a:t>Utjecaj izuma u medicini na zdravlje i život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053" y="528503"/>
            <a:ext cx="4192291" cy="5962370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283610" y="7630833"/>
            <a:ext cx="2589154" cy="1627175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93" y="2057400"/>
            <a:ext cx="3802591" cy="1894668"/>
          </a:xfrm>
          <a:prstGeom prst="rect">
            <a:avLst/>
          </a:prstGeom>
        </p:spPr>
      </p:pic>
      <p:pic>
        <p:nvPicPr>
          <p:cNvPr id="2050" name="Picture 2" descr="Knjižnice grada Zagreba - &quot;Kao Hlapić i Gita: siročad u Hrvatskoj potkraj  19. i početkom 20. stoljeća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86" y="4128673"/>
            <a:ext cx="390557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191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Utjecaj izuma </a:t>
            </a:r>
            <a:r>
              <a:rPr lang="hr-HR" smtClean="0"/>
              <a:t>na komunikaciju</a:t>
            </a:r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939" y="418078"/>
            <a:ext cx="5848329" cy="3877697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515027" y="8374464"/>
            <a:ext cx="2146627" cy="1024944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000465"/>
            <a:ext cx="2701575" cy="2701575"/>
          </a:xfrm>
          <a:prstGeom prst="rect">
            <a:avLst/>
          </a:prstGeom>
        </p:spPr>
      </p:pic>
      <p:pic>
        <p:nvPicPr>
          <p:cNvPr id="3074" name="Picture 2" descr="Evolucija televizora: povijest porijekla, prve televizije, modernizacija,  faze razvoja i perspektive - Tehnološke vijesti i high-tech flipperworld.or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649" y="4070338"/>
            <a:ext cx="2339884" cy="175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813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Rezultati </a:t>
            </a:r>
            <a:r>
              <a:rPr lang="hr-HR" dirty="0" smtClean="0"/>
              <a:t>učenja i znanja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Napredak i razvoj društva</a:t>
            </a:r>
          </a:p>
          <a:p>
            <a:r>
              <a:rPr lang="hr-HR" dirty="0" smtClean="0"/>
              <a:t>Bolji uvjeti života</a:t>
            </a:r>
          </a:p>
          <a:p>
            <a:r>
              <a:rPr lang="hr-HR" dirty="0" smtClean="0"/>
              <a:t>Sigurnost u </a:t>
            </a:r>
            <a:r>
              <a:rPr lang="hr-HR" dirty="0" smtClean="0"/>
              <a:t>zajednicama </a:t>
            </a:r>
          </a:p>
          <a:p>
            <a:r>
              <a:rPr lang="hr-HR" dirty="0" smtClean="0"/>
              <a:t>Bolji zdravlje i duži životni vijek</a:t>
            </a:r>
          </a:p>
          <a:p>
            <a:endParaRPr lang="hr-HR" dirty="0"/>
          </a:p>
          <a:p>
            <a:pPr marL="0" indent="0" algn="ctr">
              <a:buNone/>
            </a:pPr>
            <a:r>
              <a:rPr lang="hr-HR" i="1" dirty="0" smtClean="0"/>
              <a:t>Znanje je najveće čovjekovo bogatstvo!</a:t>
            </a:r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7225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472698" y="2551837"/>
            <a:ext cx="46107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chemeClr val="bg1"/>
                </a:solidFill>
                <a:latin typeface="Arial" panose="020B0604020202020204" pitchFamily="34" charset="0"/>
              </a:rPr>
              <a:t>Učenje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</a:rPr>
              <a:t> je složeni 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hlinkClick r:id="rId2" tooltip="Psihologija"/>
              </a:rPr>
              <a:t>psihički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</a:rPr>
              <a:t> proces promjene ponašanja na osnovi usvojenog 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hlinkClick r:id="rId3" tooltip="Znanje"/>
              </a:rPr>
              <a:t>znanja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</a:rPr>
              <a:t> i iskustva. </a:t>
            </a:r>
            <a:endParaRPr lang="hr-HR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hr-HR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hr-HR" dirty="0" smtClean="0">
                <a:solidFill>
                  <a:schemeClr val="bg1"/>
                </a:solidFill>
                <a:latin typeface="Arial" panose="020B0604020202020204" pitchFamily="34" charset="0"/>
              </a:rPr>
              <a:t>Obuhvaća 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</a:rPr>
              <a:t>usvajanje navika, 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hlinkClick r:id="rId4" tooltip="Informacija"/>
              </a:rPr>
              <a:t>informacija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</a:rPr>
              <a:t>, 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hlinkClick r:id="rId3" tooltip="Znanje"/>
              </a:rPr>
              <a:t>znanja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</a:rPr>
              <a:t>, vještina i sposobnosti. </a:t>
            </a:r>
            <a:endParaRPr lang="hr-HR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hr-HR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hr-HR" dirty="0" smtClean="0">
                <a:solidFill>
                  <a:schemeClr val="bg1"/>
                </a:solidFill>
                <a:latin typeface="Arial" panose="020B0604020202020204" pitchFamily="34" charset="0"/>
              </a:rPr>
              <a:t>To 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</a:rPr>
              <a:t>je proces uskladištavanja podataka u skladištu 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hlinkClick r:id="rId5" tooltip="Pamćenje"/>
              </a:rPr>
              <a:t>pamćenja</a:t>
            </a:r>
            <a:r>
              <a:rPr lang="hr-HR" dirty="0" smtClean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  <a:p>
            <a:endParaRPr lang="hr-HR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hr-HR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58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C07C10-0AC8-43A6-A054-D32B996C7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190309" cy="1310872"/>
          </a:xfrm>
        </p:spPr>
        <p:txBody>
          <a:bodyPr>
            <a:noAutofit/>
          </a:bodyPr>
          <a:lstStyle/>
          <a:p>
            <a:r>
              <a:rPr lang="hr-HR" sz="2400" b="1" dirty="0" smtClean="0"/>
              <a:t>Faktori koji utječu na učenje su: </a:t>
            </a:r>
            <a:br>
              <a:rPr lang="hr-HR" sz="2400" b="1" dirty="0" smtClean="0"/>
            </a:br>
            <a:r>
              <a:rPr lang="hr-HR" sz="2400" b="1" dirty="0" smtClean="0"/>
              <a:t>- fiziološki </a:t>
            </a:r>
            <a:br>
              <a:rPr lang="hr-HR" sz="2400" b="1" dirty="0" smtClean="0"/>
            </a:br>
            <a:r>
              <a:rPr lang="hr-HR" sz="2400" b="1" dirty="0" smtClean="0"/>
              <a:t>- psihički</a:t>
            </a:r>
            <a:endParaRPr lang="hr-HR" sz="2400" b="1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95921B4-C846-4425-B7E3-4896C094DA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78104"/>
            <a:ext cx="5190309" cy="1079695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Fiziološki faktori su: dob, spol, dispozicija, umor.</a:t>
            </a:r>
          </a:p>
          <a:p>
            <a:r>
              <a:rPr lang="hr-HR" dirty="0" smtClean="0"/>
              <a:t>Psihički faktor je motivacija za učenje.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923011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DESIGN_ID_OFFICE THEME" val="hT4qWUsE"/>
  <p:tag name="ARTICULATE_SLIDE_COUNT" val="14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050783_TF16401594_Win32" id="{AD07725C-AA80-424D-9EE4-B20DB6D7A0AC}" vid="{5669BF22-AB7F-47AD-8F6C-417AD42186CE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Mjerači vremena za učionicu (sat)</Template>
  <TotalTime>184</TotalTime>
  <Words>349</Words>
  <Application>Microsoft Office PowerPoint</Application>
  <PresentationFormat>Široki zaslon</PresentationFormat>
  <Paragraphs>64</Paragraphs>
  <Slides>14</Slides>
  <Notes>1</Notes>
  <HiddenSlides>0</HiddenSlides>
  <MMClips>0</MMClips>
  <ScaleCrop>false</ScaleCrop>
  <HeadingPairs>
    <vt:vector size="8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Titillium Web</vt:lpstr>
      <vt:lpstr>Tema sustava Office</vt:lpstr>
      <vt:lpstr>Objekt ljudske za pakera</vt:lpstr>
      <vt:lpstr>Slajd 1</vt:lpstr>
      <vt:lpstr>Utjecaj učenja i znanja na ljudsko društvo</vt:lpstr>
      <vt:lpstr>Utjecaj pisma na učenje i prijenos znanja</vt:lpstr>
      <vt:lpstr>Izum tiskarskog stroja i parnog stroja na učenje i znanje i razvoj društva</vt:lpstr>
      <vt:lpstr>Utjecaj izuma u medicini na zdravlje i život</vt:lpstr>
      <vt:lpstr>Utjecaj izuma na komunikaciju</vt:lpstr>
      <vt:lpstr>Rezultati učenja i znanja</vt:lpstr>
      <vt:lpstr>PowerPoint prezentacija</vt:lpstr>
      <vt:lpstr>Faktori koji utječu na učenje su:  - fiziološki  - psihički</vt:lpstr>
      <vt:lpstr>Psihički faktori učenja</vt:lpstr>
      <vt:lpstr>PowerPoint prezentacija</vt:lpstr>
      <vt:lpstr>PowerPoint prezentacija</vt:lpstr>
      <vt:lpstr>Hvala na pažnji!</vt:lpstr>
      <vt:lpstr>Dan borbe protiv vršnjačkog nasilja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Jasna Relja</dc:creator>
  <cp:lastModifiedBy>Pedagog</cp:lastModifiedBy>
  <cp:revision>33</cp:revision>
  <cp:lastPrinted>2023-02-13T13:29:50Z</cp:lastPrinted>
  <dcterms:created xsi:type="dcterms:W3CDTF">2022-12-03T06:27:01Z</dcterms:created>
  <dcterms:modified xsi:type="dcterms:W3CDTF">2023-02-14T13:49:19Z</dcterms:modified>
</cp:coreProperties>
</file>