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Playfair Display SC Bold" panose="020B0604020202020204" charset="-18"/>
      <p:regular r:id="rId11"/>
    </p:embeddedFont>
    <p:embeddedFont>
      <p:font typeface="Playfair Display SC" panose="020B0604020202020204" charset="-18"/>
      <p:regular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80" d="100"/>
          <a:sy n="80" d="100"/>
        </p:scale>
        <p:origin x="336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37474" y="558654"/>
            <a:ext cx="15104954" cy="4616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008"/>
              </a:lnSpc>
            </a:pPr>
            <a:endParaRPr lang="hr-HR" sz="11889" b="1" spc="-594" dirty="0" smtClean="0">
              <a:solidFill>
                <a:srgbClr val="A21414"/>
              </a:solidFill>
              <a:latin typeface="Playfair Display SC Bold"/>
              <a:ea typeface="Playfair Display SC Bold"/>
              <a:cs typeface="Playfair Display SC Bold"/>
              <a:sym typeface="Playfair Display SC Bold"/>
            </a:endParaRPr>
          </a:p>
          <a:p>
            <a:pPr algn="ctr">
              <a:lnSpc>
                <a:spcPts val="12008"/>
              </a:lnSpc>
            </a:pPr>
            <a:r>
              <a:rPr lang="en-US" sz="11889" b="1" spc="-594" dirty="0" err="1" smtClean="0">
                <a:solidFill>
                  <a:srgbClr val="A21414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Mjesec</a:t>
            </a:r>
            <a:r>
              <a:rPr lang="en-US" sz="11889" b="1" spc="-594" dirty="0" smtClean="0">
                <a:solidFill>
                  <a:srgbClr val="A21414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 </a:t>
            </a:r>
            <a:r>
              <a:rPr lang="en-US" sz="11889" b="1" spc="-594" dirty="0" err="1">
                <a:solidFill>
                  <a:srgbClr val="A21414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borbe</a:t>
            </a:r>
            <a:r>
              <a:rPr lang="en-US" sz="11889" b="1" spc="-594" dirty="0">
                <a:solidFill>
                  <a:srgbClr val="A21414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 </a:t>
            </a:r>
            <a:r>
              <a:rPr lang="en-US" sz="11889" b="1" spc="-594" dirty="0" err="1">
                <a:solidFill>
                  <a:srgbClr val="A21414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protiv</a:t>
            </a:r>
            <a:r>
              <a:rPr lang="en-US" sz="11889" b="1" spc="-594" dirty="0">
                <a:solidFill>
                  <a:srgbClr val="A21414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 </a:t>
            </a:r>
            <a:r>
              <a:rPr lang="en-US" sz="11889" b="1" spc="-594" dirty="0" err="1">
                <a:solidFill>
                  <a:srgbClr val="A21414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ovisnosti</a:t>
            </a:r>
            <a:r>
              <a:rPr lang="en-US" sz="11889" b="1" spc="-594" dirty="0">
                <a:solidFill>
                  <a:srgbClr val="A21414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 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-1502766" y="-2394680"/>
            <a:ext cx="21293533" cy="3086100"/>
            <a:chOff x="0" y="0"/>
            <a:chExt cx="5608173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608173" cy="812800"/>
            </a:xfrm>
            <a:custGeom>
              <a:avLst/>
              <a:gdLst/>
              <a:ahLst/>
              <a:cxnLst/>
              <a:rect l="l" t="t" r="r" b="b"/>
              <a:pathLst>
                <a:path w="5608173" h="812800">
                  <a:moveTo>
                    <a:pt x="0" y="0"/>
                  </a:moveTo>
                  <a:lnTo>
                    <a:pt x="5608173" y="0"/>
                  </a:lnTo>
                  <a:lnTo>
                    <a:pt x="560817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A21414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28575"/>
              <a:ext cx="5608173" cy="784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43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5498978" y="8807852"/>
            <a:ext cx="1760322" cy="779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43"/>
              </a:lnSpc>
            </a:pPr>
            <a:r>
              <a:rPr lang="en-US" sz="2000" b="1" spc="-31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Athina</a:t>
            </a:r>
            <a:r>
              <a:rPr lang="en-US" sz="2000" b="1" spc="-31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</a:t>
            </a:r>
            <a:r>
              <a:rPr lang="en-US" sz="2000" b="1" spc="-31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Dimić</a:t>
            </a:r>
            <a:r>
              <a:rPr lang="en-US" sz="2000" b="1" spc="-31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</a:t>
            </a:r>
            <a:r>
              <a:rPr lang="en-US" sz="2000" b="1" spc="-31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Arambašić</a:t>
            </a:r>
            <a:r>
              <a:rPr lang="en-US" sz="2000" b="1" spc="-31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, </a:t>
            </a:r>
            <a:r>
              <a:rPr lang="en-US" sz="2000" b="1" spc="-31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Lovro</a:t>
            </a:r>
            <a:r>
              <a:rPr lang="en-US" sz="2000" b="1" spc="-31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</a:t>
            </a:r>
            <a:r>
              <a:rPr lang="en-US" sz="2000" b="1" spc="-31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Polkak</a:t>
            </a:r>
            <a:r>
              <a:rPr lang="en-US" sz="2000" b="1" spc="-31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, 8.a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09030" y="3674880"/>
            <a:ext cx="15069940" cy="3661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endParaRPr lang="hr-HR" sz="5199" b="1" dirty="0" smtClean="0">
              <a:solidFill>
                <a:srgbClr val="A21414"/>
              </a:solidFill>
              <a:latin typeface="Playfair Display SC Bold"/>
              <a:ea typeface="Playfair Display SC Bold"/>
              <a:cs typeface="Playfair Display SC Bold"/>
              <a:sym typeface="Playfair Display SC Bold"/>
            </a:endParaRPr>
          </a:p>
          <a:p>
            <a:pPr algn="ctr">
              <a:lnSpc>
                <a:spcPts val="7279"/>
              </a:lnSpc>
            </a:pPr>
            <a:endParaRPr lang="hr-HR" sz="5199" b="1" dirty="0">
              <a:solidFill>
                <a:srgbClr val="A21414"/>
              </a:solidFill>
              <a:latin typeface="Playfair Display SC Bold"/>
              <a:ea typeface="Playfair Display SC Bold"/>
              <a:cs typeface="Playfair Display SC Bold"/>
              <a:sym typeface="Playfair Display SC Bold"/>
            </a:endParaRPr>
          </a:p>
          <a:p>
            <a:pPr algn="ctr">
              <a:lnSpc>
                <a:spcPts val="7279"/>
              </a:lnSpc>
            </a:pPr>
            <a:r>
              <a:rPr lang="en-US" sz="5199" b="1" smtClean="0">
                <a:solidFill>
                  <a:srgbClr val="A21414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ovisnost </a:t>
            </a:r>
            <a:r>
              <a:rPr lang="en-US" sz="5199" b="1" dirty="0">
                <a:solidFill>
                  <a:srgbClr val="A21414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o </a:t>
            </a:r>
            <a:r>
              <a:rPr lang="en-US" sz="5199" b="1" dirty="0" err="1">
                <a:solidFill>
                  <a:srgbClr val="A21414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mobitelima</a:t>
            </a:r>
            <a:r>
              <a:rPr lang="en-US" sz="5199" b="1" dirty="0">
                <a:solidFill>
                  <a:srgbClr val="A21414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 </a:t>
            </a:r>
            <a:r>
              <a:rPr lang="en-US" sz="5199" b="1" dirty="0" err="1">
                <a:solidFill>
                  <a:srgbClr val="A21414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i</a:t>
            </a:r>
            <a:r>
              <a:rPr lang="en-US" sz="5199" b="1" dirty="0">
                <a:solidFill>
                  <a:srgbClr val="A21414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 </a:t>
            </a:r>
            <a:r>
              <a:rPr lang="en-US" sz="5199" b="1" dirty="0" err="1">
                <a:solidFill>
                  <a:srgbClr val="A21414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ovisnost</a:t>
            </a:r>
            <a:r>
              <a:rPr lang="en-US" sz="5199" b="1" dirty="0">
                <a:solidFill>
                  <a:srgbClr val="A21414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 </a:t>
            </a:r>
            <a:r>
              <a:rPr lang="en-US" sz="5199" b="1" dirty="0" err="1">
                <a:solidFill>
                  <a:srgbClr val="A21414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pušenja</a:t>
            </a:r>
            <a:r>
              <a:rPr lang="en-US" sz="5199" b="1" dirty="0">
                <a:solidFill>
                  <a:srgbClr val="A21414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 </a:t>
            </a:r>
            <a:r>
              <a:rPr lang="en-US" sz="5199" b="1" dirty="0" err="1">
                <a:solidFill>
                  <a:srgbClr val="A21414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među</a:t>
            </a:r>
            <a:r>
              <a:rPr lang="en-US" sz="5199" b="1" dirty="0">
                <a:solidFill>
                  <a:srgbClr val="A21414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 </a:t>
            </a:r>
            <a:r>
              <a:rPr lang="en-US" sz="5199" b="1" dirty="0" err="1">
                <a:solidFill>
                  <a:srgbClr val="A21414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mladima</a:t>
            </a:r>
            <a:r>
              <a:rPr lang="en-US" sz="5199" b="1" dirty="0">
                <a:solidFill>
                  <a:srgbClr val="A21414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7070909"/>
            <a:ext cx="18288000" cy="3206443"/>
            <a:chOff x="0" y="0"/>
            <a:chExt cx="4404722" cy="77228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04722" cy="772282"/>
            </a:xfrm>
            <a:custGeom>
              <a:avLst/>
              <a:gdLst/>
              <a:ahLst/>
              <a:cxnLst/>
              <a:rect l="l" t="t" r="r" b="b"/>
              <a:pathLst>
                <a:path w="4404722" h="772282">
                  <a:moveTo>
                    <a:pt x="0" y="0"/>
                  </a:moveTo>
                  <a:lnTo>
                    <a:pt x="4404722" y="0"/>
                  </a:lnTo>
                  <a:lnTo>
                    <a:pt x="4404722" y="772282"/>
                  </a:lnTo>
                  <a:lnTo>
                    <a:pt x="0" y="772282"/>
                  </a:lnTo>
                  <a:close/>
                </a:path>
              </a:pathLst>
            </a:custGeom>
            <a:blipFill>
              <a:blip r:embed="rId2"/>
              <a:stretch>
                <a:fillRect t="-377375" b="-377375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-1502766" y="-2394680"/>
            <a:ext cx="21293533" cy="3086100"/>
            <a:chOff x="0" y="0"/>
            <a:chExt cx="5608173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608173" cy="812800"/>
            </a:xfrm>
            <a:custGeom>
              <a:avLst/>
              <a:gdLst/>
              <a:ahLst/>
              <a:cxnLst/>
              <a:rect l="l" t="t" r="r" b="b"/>
              <a:pathLst>
                <a:path w="5608173" h="812800">
                  <a:moveTo>
                    <a:pt x="0" y="0"/>
                  </a:moveTo>
                  <a:lnTo>
                    <a:pt x="5608173" y="0"/>
                  </a:lnTo>
                  <a:lnTo>
                    <a:pt x="560817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A21414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28575"/>
              <a:ext cx="5608173" cy="784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43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2008485" y="1028700"/>
            <a:ext cx="5546948" cy="5546948"/>
          </a:xfrm>
          <a:custGeom>
            <a:avLst/>
            <a:gdLst/>
            <a:ahLst/>
            <a:cxnLst/>
            <a:rect l="l" t="t" r="r" b="b"/>
            <a:pathLst>
              <a:path w="5546948" h="5546948">
                <a:moveTo>
                  <a:pt x="0" y="0"/>
                </a:moveTo>
                <a:lnTo>
                  <a:pt x="5546948" y="0"/>
                </a:lnTo>
                <a:lnTo>
                  <a:pt x="5546948" y="5546948"/>
                </a:lnTo>
                <a:lnTo>
                  <a:pt x="0" y="55469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53243" y="1118008"/>
            <a:ext cx="12093879" cy="1582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61"/>
              </a:lnSpc>
            </a:pPr>
            <a:r>
              <a:rPr lang="en-US" sz="6931" b="1" spc="-69">
                <a:solidFill>
                  <a:srgbClr val="A21414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Što je Mjesec borbe protiv ovisnosti?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53243" y="3556314"/>
            <a:ext cx="10584113" cy="3019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9841" lvl="1" indent="-304921" algn="l">
              <a:lnSpc>
                <a:spcPts val="2965"/>
              </a:lnSpc>
              <a:buFont typeface="Arial"/>
              <a:buChar char="•"/>
            </a:pPr>
            <a:r>
              <a:rPr lang="en-US" sz="2824" spc="-28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Obilježava se svake godine od 15. studenoga do 15. prosinca</a:t>
            </a:r>
          </a:p>
          <a:p>
            <a:pPr algn="l">
              <a:lnSpc>
                <a:spcPts val="2965"/>
              </a:lnSpc>
            </a:pPr>
            <a:endParaRPr lang="en-US" sz="2824" spc="-28">
              <a:solidFill>
                <a:srgbClr val="1F191A"/>
              </a:solidFill>
              <a:latin typeface="Playfair Display SC"/>
              <a:ea typeface="Playfair Display SC"/>
              <a:cs typeface="Playfair Display SC"/>
              <a:sym typeface="Playfair Display SC"/>
            </a:endParaRPr>
          </a:p>
          <a:p>
            <a:pPr marL="609841" lvl="1" indent="-304921" algn="l">
              <a:lnSpc>
                <a:spcPts val="2965"/>
              </a:lnSpc>
              <a:buFont typeface="Arial"/>
              <a:buChar char="•"/>
            </a:pPr>
            <a:r>
              <a:rPr lang="en-US" sz="2824" u="none" strike="noStrike" spc="-28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Cilj: Skretanje pozornosti na zdravstvene, psihičke i socijalne opasnosti svih oblika ovisnosti</a:t>
            </a:r>
          </a:p>
          <a:p>
            <a:pPr algn="l">
              <a:lnSpc>
                <a:spcPts val="2965"/>
              </a:lnSpc>
            </a:pPr>
            <a:endParaRPr lang="en-US" sz="2824" u="none" strike="noStrike" spc="-28">
              <a:solidFill>
                <a:srgbClr val="1F191A"/>
              </a:solidFill>
              <a:latin typeface="Playfair Display SC"/>
              <a:ea typeface="Playfair Display SC"/>
              <a:cs typeface="Playfair Display SC"/>
              <a:sym typeface="Playfair Display SC"/>
            </a:endParaRPr>
          </a:p>
          <a:p>
            <a:pPr marL="609841" lvl="1" indent="-304921" algn="l">
              <a:lnSpc>
                <a:spcPts val="2965"/>
              </a:lnSpc>
              <a:buFont typeface="Arial"/>
              <a:buChar char="•"/>
            </a:pPr>
            <a:r>
              <a:rPr lang="en-US" sz="2824" u="none" strike="noStrike" spc="-28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Uz već poznate ovisnosti, sve su prisutnije moderne ovisnosti među mlađim generacijama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02766" y="-2394680"/>
            <a:ext cx="21293533" cy="3086100"/>
            <a:chOff x="0" y="0"/>
            <a:chExt cx="5608173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608173" cy="812800"/>
            </a:xfrm>
            <a:custGeom>
              <a:avLst/>
              <a:gdLst/>
              <a:ahLst/>
              <a:cxnLst/>
              <a:rect l="l" t="t" r="r" b="b"/>
              <a:pathLst>
                <a:path w="5608173" h="812800">
                  <a:moveTo>
                    <a:pt x="0" y="0"/>
                  </a:moveTo>
                  <a:lnTo>
                    <a:pt x="5608173" y="0"/>
                  </a:lnTo>
                  <a:lnTo>
                    <a:pt x="560817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A2141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28575"/>
              <a:ext cx="5608173" cy="784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43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30580" y="920020"/>
            <a:ext cx="11766072" cy="1750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08"/>
              </a:lnSpc>
            </a:pPr>
            <a:r>
              <a:rPr lang="en-US" sz="7567" b="1" spc="-378">
                <a:solidFill>
                  <a:srgbClr val="A21414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Ovisnost o mobitelima i tehnologiji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887995" y="3375509"/>
            <a:ext cx="9371305" cy="6415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3647" lvl="1" indent="-301823" algn="l">
              <a:lnSpc>
                <a:spcPts val="3914"/>
              </a:lnSpc>
              <a:buFont typeface="Arial"/>
              <a:buChar char="•"/>
            </a:pPr>
            <a:r>
              <a:rPr lang="en-US" sz="2795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Prekomjerno korištenje pametnih telefona, društvenih mreža i videoigara</a:t>
            </a:r>
          </a:p>
          <a:p>
            <a:pPr algn="l">
              <a:lnSpc>
                <a:spcPts val="3914"/>
              </a:lnSpc>
            </a:pPr>
            <a:endParaRPr lang="en-US" sz="2795">
              <a:solidFill>
                <a:srgbClr val="1F191A"/>
              </a:solidFill>
              <a:latin typeface="Playfair Display SC"/>
              <a:ea typeface="Playfair Display SC"/>
              <a:cs typeface="Playfair Display SC"/>
              <a:sym typeface="Playfair Display SC"/>
            </a:endParaRPr>
          </a:p>
          <a:p>
            <a:pPr marL="603647" lvl="1" indent="-301823" algn="l">
              <a:lnSpc>
                <a:spcPts val="3914"/>
              </a:lnSpc>
              <a:buFont typeface="Arial"/>
              <a:buChar char="•"/>
            </a:pPr>
            <a:r>
              <a:rPr lang="en-US" sz="2795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strah od odvojenosti od mobitela ili gubitka mrežne veze</a:t>
            </a:r>
          </a:p>
          <a:p>
            <a:pPr algn="l">
              <a:lnSpc>
                <a:spcPts val="3914"/>
              </a:lnSpc>
            </a:pPr>
            <a:endParaRPr lang="en-US" sz="2795">
              <a:solidFill>
                <a:srgbClr val="1F191A"/>
              </a:solidFill>
              <a:latin typeface="Playfair Display SC"/>
              <a:ea typeface="Playfair Display SC"/>
              <a:cs typeface="Playfair Display SC"/>
              <a:sym typeface="Playfair Display SC"/>
            </a:endParaRPr>
          </a:p>
          <a:p>
            <a:pPr marL="603647" lvl="1" indent="-301823" algn="l">
              <a:lnSpc>
                <a:spcPts val="3914"/>
              </a:lnSpc>
              <a:buFont typeface="Arial"/>
              <a:buChar char="•"/>
            </a:pPr>
            <a:r>
              <a:rPr lang="en-US" sz="2795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Aplikacije dizajnirane da drže korisnike što duže aktivnima (beskonačno scrollanje / doomscrolling).</a:t>
            </a:r>
          </a:p>
          <a:p>
            <a:pPr algn="l">
              <a:lnSpc>
                <a:spcPts val="3914"/>
              </a:lnSpc>
            </a:pPr>
            <a:endParaRPr lang="en-US" sz="2795">
              <a:solidFill>
                <a:srgbClr val="1F191A"/>
              </a:solidFill>
              <a:latin typeface="Playfair Display SC"/>
              <a:ea typeface="Playfair Display SC"/>
              <a:cs typeface="Playfair Display SC"/>
              <a:sym typeface="Playfair Display SC"/>
            </a:endParaRPr>
          </a:p>
          <a:p>
            <a:pPr marL="603647" lvl="1" indent="-301823" algn="l">
              <a:lnSpc>
                <a:spcPts val="3914"/>
              </a:lnSpc>
              <a:buFont typeface="Arial"/>
              <a:buChar char="•"/>
            </a:pPr>
            <a:r>
              <a:rPr lang="en-US" sz="2795" b="1">
                <a:solidFill>
                  <a:srgbClr val="1F191A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 Utjecaj na svakodnevicu</a:t>
            </a:r>
            <a:r>
              <a:rPr lang="en-US" sz="2795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: Smanjena sposobnost dugotrajne koncentracije i učenj</a:t>
            </a:r>
          </a:p>
          <a:p>
            <a:pPr algn="l">
              <a:lnSpc>
                <a:spcPts val="3914"/>
              </a:lnSpc>
            </a:pPr>
            <a:endParaRPr lang="en-US" sz="2795">
              <a:solidFill>
                <a:srgbClr val="1F191A"/>
              </a:solidFill>
              <a:latin typeface="Playfair Display SC"/>
              <a:ea typeface="Playfair Display SC"/>
              <a:cs typeface="Playfair Display SC"/>
              <a:sym typeface="Playfair Display SC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0" y="3787662"/>
            <a:ext cx="6210300" cy="7343775"/>
          </a:xfrm>
          <a:custGeom>
            <a:avLst/>
            <a:gdLst/>
            <a:ahLst/>
            <a:cxnLst/>
            <a:rect l="l" t="t" r="r" b="b"/>
            <a:pathLst>
              <a:path w="6210300" h="7343775">
                <a:moveTo>
                  <a:pt x="0" y="0"/>
                </a:moveTo>
                <a:lnTo>
                  <a:pt x="6210300" y="0"/>
                </a:lnTo>
                <a:lnTo>
                  <a:pt x="6210300" y="7343775"/>
                </a:lnTo>
                <a:lnTo>
                  <a:pt x="0" y="73437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861208"/>
            <a:ext cx="18288000" cy="3117877"/>
            <a:chOff x="0" y="0"/>
            <a:chExt cx="4397056" cy="7496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97056" cy="749643"/>
            </a:xfrm>
            <a:custGeom>
              <a:avLst/>
              <a:gdLst/>
              <a:ahLst/>
              <a:cxnLst/>
              <a:rect l="l" t="t" r="r" b="b"/>
              <a:pathLst>
                <a:path w="4397056" h="749643">
                  <a:moveTo>
                    <a:pt x="0" y="0"/>
                  </a:moveTo>
                  <a:lnTo>
                    <a:pt x="4397056" y="0"/>
                  </a:lnTo>
                  <a:lnTo>
                    <a:pt x="4397056" y="749643"/>
                  </a:lnTo>
                  <a:lnTo>
                    <a:pt x="0" y="749643"/>
                  </a:lnTo>
                  <a:close/>
                </a:path>
              </a:pathLst>
            </a:custGeom>
            <a:solidFill>
              <a:srgbClr val="A21414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0" y="4975559"/>
            <a:ext cx="10505301" cy="4987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0619" lvl="1" indent="-270309" algn="l">
              <a:lnSpc>
                <a:spcPts val="3305"/>
              </a:lnSpc>
              <a:buFont typeface="Arial"/>
              <a:buChar char="•"/>
            </a:pPr>
            <a:r>
              <a:rPr lang="en-US" sz="2504" b="1">
                <a:solidFill>
                  <a:srgbClr val="1F191A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 Poremećaj spavanja</a:t>
            </a:r>
            <a:r>
              <a:rPr lang="en-US" sz="2504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: Plavo svjetlo utječe na lučenje melatonina (lošiji san i umor na nastavi).</a:t>
            </a:r>
          </a:p>
          <a:p>
            <a:pPr algn="l">
              <a:lnSpc>
                <a:spcPts val="3305"/>
              </a:lnSpc>
            </a:pPr>
            <a:endParaRPr lang="en-US" sz="2504">
              <a:solidFill>
                <a:srgbClr val="1F191A"/>
              </a:solidFill>
              <a:latin typeface="Playfair Display SC"/>
              <a:ea typeface="Playfair Display SC"/>
              <a:cs typeface="Playfair Display SC"/>
              <a:sym typeface="Playfair Display SC"/>
            </a:endParaRPr>
          </a:p>
          <a:p>
            <a:pPr marL="540619" lvl="1" indent="-270309" algn="l">
              <a:lnSpc>
                <a:spcPts val="3305"/>
              </a:lnSpc>
              <a:buFont typeface="Arial"/>
              <a:buChar char="•"/>
            </a:pPr>
            <a:r>
              <a:rPr lang="en-US" sz="2504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</a:t>
            </a:r>
            <a:r>
              <a:rPr lang="en-US" sz="2504" b="1">
                <a:solidFill>
                  <a:srgbClr val="1F191A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Socijalna izolacija</a:t>
            </a:r>
            <a:r>
              <a:rPr lang="en-US" sz="2504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: Zanemarivanje izravne komunikacije s vršnjacima </a:t>
            </a:r>
          </a:p>
          <a:p>
            <a:pPr algn="l">
              <a:lnSpc>
                <a:spcPts val="3305"/>
              </a:lnSpc>
            </a:pPr>
            <a:endParaRPr lang="en-US" sz="2504">
              <a:solidFill>
                <a:srgbClr val="1F191A"/>
              </a:solidFill>
              <a:latin typeface="Playfair Display SC"/>
              <a:ea typeface="Playfair Display SC"/>
              <a:cs typeface="Playfair Display SC"/>
              <a:sym typeface="Playfair Display SC"/>
            </a:endParaRPr>
          </a:p>
          <a:p>
            <a:pPr marL="540619" lvl="1" indent="-270309" algn="l">
              <a:lnSpc>
                <a:spcPts val="3305"/>
              </a:lnSpc>
              <a:buFont typeface="Arial"/>
              <a:buChar char="•"/>
            </a:pPr>
            <a:r>
              <a:rPr lang="en-US" sz="2504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</a:t>
            </a:r>
            <a:r>
              <a:rPr lang="en-US" sz="2504" b="1">
                <a:solidFill>
                  <a:srgbClr val="1F191A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Mentalno zdravlje:</a:t>
            </a:r>
            <a:r>
              <a:rPr lang="en-US" sz="2504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Povezanost s anksioznošću,i osjećajem uspoređivanja.</a:t>
            </a:r>
          </a:p>
          <a:p>
            <a:pPr algn="l">
              <a:lnSpc>
                <a:spcPts val="3305"/>
              </a:lnSpc>
            </a:pPr>
            <a:endParaRPr lang="en-US" sz="2504">
              <a:solidFill>
                <a:srgbClr val="1F191A"/>
              </a:solidFill>
              <a:latin typeface="Playfair Display SC"/>
              <a:ea typeface="Playfair Display SC"/>
              <a:cs typeface="Playfair Display SC"/>
              <a:sym typeface="Playfair Display SC"/>
            </a:endParaRPr>
          </a:p>
          <a:p>
            <a:pPr marL="540619" lvl="1" indent="-270309" algn="l">
              <a:lnSpc>
                <a:spcPts val="3305"/>
              </a:lnSpc>
              <a:buFont typeface="Arial"/>
              <a:buChar char="•"/>
            </a:pPr>
            <a:r>
              <a:rPr lang="en-US" sz="2504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</a:t>
            </a:r>
            <a:r>
              <a:rPr lang="en-US" sz="2504" b="1">
                <a:solidFill>
                  <a:srgbClr val="1F191A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Fizičke posljedice:</a:t>
            </a:r>
            <a:r>
              <a:rPr lang="en-US" sz="2504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Nedostatak kretanja, nepravilno držanje tijela i zamor očiju.</a:t>
            </a:r>
          </a:p>
          <a:p>
            <a:pPr algn="l">
              <a:lnSpc>
                <a:spcPts val="3641"/>
              </a:lnSpc>
            </a:pPr>
            <a:endParaRPr lang="en-US" sz="2504">
              <a:solidFill>
                <a:srgbClr val="1F191A"/>
              </a:solidFill>
              <a:latin typeface="Playfair Display SC"/>
              <a:ea typeface="Playfair Display SC"/>
              <a:cs typeface="Playfair Display SC"/>
              <a:sym typeface="Playfair Display SC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0" y="2797802"/>
            <a:ext cx="11023859" cy="2501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93"/>
              </a:lnSpc>
            </a:pPr>
            <a:r>
              <a:rPr lang="en-US" sz="7434" b="1" spc="-371">
                <a:solidFill>
                  <a:srgbClr val="A21414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Utjecaj ekrana na psihofizičko zdravlje</a:t>
            </a:r>
          </a:p>
          <a:p>
            <a:pPr algn="l">
              <a:lnSpc>
                <a:spcPts val="6393"/>
              </a:lnSpc>
            </a:pPr>
            <a:endParaRPr lang="en-US" sz="7434" b="1" spc="-371">
              <a:solidFill>
                <a:srgbClr val="A21414"/>
              </a:solidFill>
              <a:latin typeface="Playfair Display SC Bold"/>
              <a:ea typeface="Playfair Display SC Bold"/>
              <a:cs typeface="Playfair Display SC Bold"/>
              <a:sym typeface="Playfair Display SC Bold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2877800" y="6896100"/>
            <a:ext cx="5410200" cy="3066485"/>
          </a:xfrm>
          <a:custGeom>
            <a:avLst/>
            <a:gdLst/>
            <a:ahLst/>
            <a:cxnLst/>
            <a:rect l="l" t="t" r="r" b="b"/>
            <a:pathLst>
              <a:path w="6554687" h="4369791">
                <a:moveTo>
                  <a:pt x="0" y="0"/>
                </a:moveTo>
                <a:lnTo>
                  <a:pt x="6554687" y="0"/>
                </a:lnTo>
                <a:lnTo>
                  <a:pt x="6554687" y="4369791"/>
                </a:lnTo>
                <a:lnTo>
                  <a:pt x="0" y="43697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715532"/>
            <a:ext cx="21293533" cy="3086100"/>
            <a:chOff x="0" y="0"/>
            <a:chExt cx="5608173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608173" cy="812800"/>
            </a:xfrm>
            <a:custGeom>
              <a:avLst/>
              <a:gdLst/>
              <a:ahLst/>
              <a:cxnLst/>
              <a:rect l="l" t="t" r="r" b="b"/>
              <a:pathLst>
                <a:path w="5608173" h="812800">
                  <a:moveTo>
                    <a:pt x="0" y="0"/>
                  </a:moveTo>
                  <a:lnTo>
                    <a:pt x="5608173" y="0"/>
                  </a:lnTo>
                  <a:lnTo>
                    <a:pt x="560817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A2141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28575"/>
              <a:ext cx="5608173" cy="784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43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28700" y="1899277"/>
            <a:ext cx="2973649" cy="3417988"/>
          </a:xfrm>
          <a:custGeom>
            <a:avLst/>
            <a:gdLst/>
            <a:ahLst/>
            <a:cxnLst/>
            <a:rect l="l" t="t" r="r" b="b"/>
            <a:pathLst>
              <a:path w="2973649" h="3417988">
                <a:moveTo>
                  <a:pt x="0" y="0"/>
                </a:moveTo>
                <a:lnTo>
                  <a:pt x="2973649" y="0"/>
                </a:lnTo>
                <a:lnTo>
                  <a:pt x="2973649" y="3417987"/>
                </a:lnTo>
                <a:lnTo>
                  <a:pt x="0" y="34179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6885639" y="2111662"/>
            <a:ext cx="10805928" cy="2020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15"/>
              </a:lnSpc>
            </a:pPr>
            <a:r>
              <a:rPr lang="en-US" sz="8855" b="1" spc="-442">
                <a:solidFill>
                  <a:srgbClr val="A21414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Ovisnost o pušenju i novi trendovi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375414" y="5075131"/>
            <a:ext cx="10316152" cy="4259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3545" lvl="1" indent="-311772" algn="l">
              <a:lnSpc>
                <a:spcPts val="3812"/>
              </a:lnSpc>
              <a:buFont typeface="Arial"/>
              <a:buChar char="•"/>
            </a:pPr>
            <a:r>
              <a:rPr lang="en-US" sz="2888" b="1">
                <a:solidFill>
                  <a:srgbClr val="1F191A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Opasnosti nikotina</a:t>
            </a:r>
            <a:r>
              <a:rPr lang="en-US" sz="2888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: Izaziva brzu fizičku i psihičku ovisnost, osobito kod mladih u razvoju.</a:t>
            </a:r>
          </a:p>
          <a:p>
            <a:pPr algn="l">
              <a:lnSpc>
                <a:spcPts val="3812"/>
              </a:lnSpc>
            </a:pPr>
            <a:endParaRPr lang="en-US" sz="2888">
              <a:solidFill>
                <a:srgbClr val="1F191A"/>
              </a:solidFill>
              <a:latin typeface="Playfair Display SC"/>
              <a:ea typeface="Playfair Display SC"/>
              <a:cs typeface="Playfair Display SC"/>
              <a:sym typeface="Playfair Display SC"/>
            </a:endParaRPr>
          </a:p>
          <a:p>
            <a:pPr marL="623545" lvl="1" indent="-311772" algn="l">
              <a:lnSpc>
                <a:spcPts val="3812"/>
              </a:lnSpc>
              <a:buFont typeface="Arial"/>
              <a:buChar char="•"/>
            </a:pPr>
            <a:r>
              <a:rPr lang="en-US" sz="2888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</a:t>
            </a:r>
            <a:r>
              <a:rPr lang="en-US" sz="2888" b="1">
                <a:solidFill>
                  <a:srgbClr val="1F191A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E-cigarete, Vape</a:t>
            </a:r>
            <a:r>
              <a:rPr lang="en-US" sz="2888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: Pogrešan dojam neštetnosti zbog ugodnih arome i atraktivnog dizajna</a:t>
            </a:r>
          </a:p>
          <a:p>
            <a:pPr algn="l">
              <a:lnSpc>
                <a:spcPts val="3812"/>
              </a:lnSpc>
            </a:pPr>
            <a:endParaRPr lang="en-US" sz="2888">
              <a:solidFill>
                <a:srgbClr val="1F191A"/>
              </a:solidFill>
              <a:latin typeface="Playfair Display SC"/>
              <a:ea typeface="Playfair Display SC"/>
              <a:cs typeface="Playfair Display SC"/>
              <a:sym typeface="Playfair Display SC"/>
            </a:endParaRPr>
          </a:p>
          <a:p>
            <a:pPr marL="623545" lvl="1" indent="-311772" algn="l">
              <a:lnSpc>
                <a:spcPts val="3812"/>
              </a:lnSpc>
              <a:buFont typeface="Arial"/>
              <a:buChar char="•"/>
            </a:pPr>
            <a:r>
              <a:rPr lang="en-US" sz="2888" b="1">
                <a:solidFill>
                  <a:srgbClr val="1F191A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Pritisak okoline:</a:t>
            </a:r>
            <a:r>
              <a:rPr lang="en-US" sz="2888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Često započinje kao želja za pripadanjem grupi.</a:t>
            </a:r>
          </a:p>
          <a:p>
            <a:pPr algn="l">
              <a:lnSpc>
                <a:spcPts val="3812"/>
              </a:lnSpc>
            </a:pPr>
            <a:endParaRPr lang="en-US" sz="2888">
              <a:solidFill>
                <a:srgbClr val="1F191A"/>
              </a:solidFill>
              <a:latin typeface="Playfair Display SC"/>
              <a:ea typeface="Playfair Display SC"/>
              <a:cs typeface="Playfair Display SC"/>
              <a:sym typeface="Playfair Display SC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028700" y="6138458"/>
            <a:ext cx="5350415" cy="3825547"/>
          </a:xfrm>
          <a:custGeom>
            <a:avLst/>
            <a:gdLst/>
            <a:ahLst/>
            <a:cxnLst/>
            <a:rect l="l" t="t" r="r" b="b"/>
            <a:pathLst>
              <a:path w="5350415" h="3825547">
                <a:moveTo>
                  <a:pt x="0" y="0"/>
                </a:moveTo>
                <a:lnTo>
                  <a:pt x="5350415" y="0"/>
                </a:lnTo>
                <a:lnTo>
                  <a:pt x="5350415" y="3825547"/>
                </a:lnTo>
                <a:lnTo>
                  <a:pt x="0" y="38255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02766" y="-2394680"/>
            <a:ext cx="21293533" cy="3086100"/>
            <a:chOff x="0" y="0"/>
            <a:chExt cx="5608173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608173" cy="812800"/>
            </a:xfrm>
            <a:custGeom>
              <a:avLst/>
              <a:gdLst/>
              <a:ahLst/>
              <a:cxnLst/>
              <a:rect l="l" t="t" r="r" b="b"/>
              <a:pathLst>
                <a:path w="5608173" h="812800">
                  <a:moveTo>
                    <a:pt x="0" y="0"/>
                  </a:moveTo>
                  <a:lnTo>
                    <a:pt x="5608173" y="0"/>
                  </a:lnTo>
                  <a:lnTo>
                    <a:pt x="560817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A2141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28575"/>
              <a:ext cx="5608173" cy="784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43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95454" y="5143500"/>
            <a:ext cx="3935888" cy="4447331"/>
          </a:xfrm>
          <a:custGeom>
            <a:avLst/>
            <a:gdLst/>
            <a:ahLst/>
            <a:cxnLst/>
            <a:rect l="l" t="t" r="r" b="b"/>
            <a:pathLst>
              <a:path w="3935888" h="4447331">
                <a:moveTo>
                  <a:pt x="0" y="0"/>
                </a:moveTo>
                <a:lnTo>
                  <a:pt x="3935888" y="0"/>
                </a:lnTo>
                <a:lnTo>
                  <a:pt x="3935888" y="4447331"/>
                </a:lnTo>
                <a:lnTo>
                  <a:pt x="0" y="44473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855012" y="1464845"/>
            <a:ext cx="4368768" cy="2905231"/>
          </a:xfrm>
          <a:custGeom>
            <a:avLst/>
            <a:gdLst/>
            <a:ahLst/>
            <a:cxnLst/>
            <a:rect l="l" t="t" r="r" b="b"/>
            <a:pathLst>
              <a:path w="4368768" h="2905231">
                <a:moveTo>
                  <a:pt x="0" y="0"/>
                </a:moveTo>
                <a:lnTo>
                  <a:pt x="4368768" y="0"/>
                </a:lnTo>
                <a:lnTo>
                  <a:pt x="4368768" y="2905230"/>
                </a:lnTo>
                <a:lnTo>
                  <a:pt x="0" y="29052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7368625" y="4429427"/>
            <a:ext cx="10370927" cy="48288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56298" lvl="1" indent="-328149" algn="l">
              <a:lnSpc>
                <a:spcPts val="4255"/>
              </a:lnSpc>
              <a:buFont typeface="Arial"/>
              <a:buChar char="•"/>
            </a:pPr>
            <a:r>
              <a:rPr lang="en-US" sz="3039" b="1">
                <a:solidFill>
                  <a:srgbClr val="1F191A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Zdravstveni rizici</a:t>
            </a:r>
            <a:r>
              <a:rPr lang="en-US" sz="3039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: Oštećenje dišnih putova, krvožilnog sustava i stvorena trajna ovisnost.</a:t>
            </a:r>
          </a:p>
          <a:p>
            <a:pPr algn="l">
              <a:lnSpc>
                <a:spcPts val="4255"/>
              </a:lnSpc>
            </a:pPr>
            <a:endParaRPr lang="en-US" sz="3039">
              <a:solidFill>
                <a:srgbClr val="1F191A"/>
              </a:solidFill>
              <a:latin typeface="Playfair Display SC"/>
              <a:ea typeface="Playfair Display SC"/>
              <a:cs typeface="Playfair Display SC"/>
              <a:sym typeface="Playfair Display SC"/>
            </a:endParaRPr>
          </a:p>
          <a:p>
            <a:pPr marL="656298" lvl="1" indent="-328149" algn="l">
              <a:lnSpc>
                <a:spcPts val="4255"/>
              </a:lnSpc>
              <a:buFont typeface="Arial"/>
              <a:buChar char="•"/>
            </a:pPr>
            <a:r>
              <a:rPr lang="en-US" sz="3039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Značajan trošak novca koji bi se mogao usmjeriti na korisnije aktivnosti i hobije.</a:t>
            </a:r>
          </a:p>
          <a:p>
            <a:pPr algn="l">
              <a:lnSpc>
                <a:spcPts val="4255"/>
              </a:lnSpc>
            </a:pPr>
            <a:endParaRPr lang="en-US" sz="3039">
              <a:solidFill>
                <a:srgbClr val="1F191A"/>
              </a:solidFill>
              <a:latin typeface="Playfair Display SC"/>
              <a:ea typeface="Playfair Display SC"/>
              <a:cs typeface="Playfair Display SC"/>
              <a:sym typeface="Playfair Display SC"/>
            </a:endParaRPr>
          </a:p>
          <a:p>
            <a:pPr marL="656298" lvl="1" indent="-328149" algn="l">
              <a:lnSpc>
                <a:spcPts val="4255"/>
              </a:lnSpc>
              <a:buFont typeface="Arial"/>
              <a:buChar char="•"/>
            </a:pPr>
            <a:r>
              <a:rPr lang="en-US" sz="3039" b="1">
                <a:solidFill>
                  <a:srgbClr val="1F191A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Loš ugled:</a:t>
            </a:r>
            <a:r>
              <a:rPr lang="en-US" sz="3039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Štetni utjecaj na vršnjake koji ne konzumiraju te proizvode.</a:t>
            </a:r>
          </a:p>
          <a:p>
            <a:pPr algn="l">
              <a:lnSpc>
                <a:spcPts val="4255"/>
              </a:lnSpc>
            </a:pPr>
            <a:endParaRPr lang="en-US" sz="3039">
              <a:solidFill>
                <a:srgbClr val="1F191A"/>
              </a:solidFill>
              <a:latin typeface="Playfair Display SC"/>
              <a:ea typeface="Playfair Display SC"/>
              <a:cs typeface="Playfair Display SC"/>
              <a:sym typeface="Playfair Display SC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509385" y="1276350"/>
            <a:ext cx="9778615" cy="2472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62"/>
              </a:lnSpc>
            </a:pPr>
            <a:r>
              <a:rPr lang="en-US" sz="7397" b="1" spc="-369">
                <a:solidFill>
                  <a:srgbClr val="A21414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Zašto je ovo problem cijele zajednice?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81456" y="590493"/>
            <a:ext cx="8159559" cy="3613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79"/>
              </a:lnSpc>
            </a:pPr>
            <a:r>
              <a:rPr lang="en-US" sz="8115" b="1" spc="-405">
                <a:solidFill>
                  <a:srgbClr val="A21414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Zbog čega tinejdžeri ulaze u krug ovisnosti?</a:t>
            </a:r>
          </a:p>
        </p:txBody>
      </p:sp>
      <p:sp>
        <p:nvSpPr>
          <p:cNvPr id="3" name="Freeform 3"/>
          <p:cNvSpPr/>
          <p:nvPr/>
        </p:nvSpPr>
        <p:spPr>
          <a:xfrm>
            <a:off x="-228600" y="6134100"/>
            <a:ext cx="5048035" cy="3953544"/>
          </a:xfrm>
          <a:custGeom>
            <a:avLst/>
            <a:gdLst/>
            <a:ahLst/>
            <a:cxnLst/>
            <a:rect l="l" t="t" r="r" b="b"/>
            <a:pathLst>
              <a:path w="8944043" h="6832079">
                <a:moveTo>
                  <a:pt x="0" y="0"/>
                </a:moveTo>
                <a:lnTo>
                  <a:pt x="8944042" y="0"/>
                </a:lnTo>
                <a:lnTo>
                  <a:pt x="8944042" y="6832078"/>
                </a:lnTo>
                <a:lnTo>
                  <a:pt x="0" y="68320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4476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701274" y="5890864"/>
            <a:ext cx="7897088" cy="3988029"/>
          </a:xfrm>
          <a:custGeom>
            <a:avLst/>
            <a:gdLst/>
            <a:ahLst/>
            <a:cxnLst/>
            <a:rect l="l" t="t" r="r" b="b"/>
            <a:pathLst>
              <a:path w="7897088" h="3988029">
                <a:moveTo>
                  <a:pt x="0" y="0"/>
                </a:moveTo>
                <a:lnTo>
                  <a:pt x="7897089" y="0"/>
                </a:lnTo>
                <a:lnTo>
                  <a:pt x="7897089" y="3988029"/>
                </a:lnTo>
                <a:lnTo>
                  <a:pt x="0" y="39880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8834945" y="785175"/>
            <a:ext cx="7629747" cy="5001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20135" lvl="1" indent="-210068" algn="l">
              <a:lnSpc>
                <a:spcPts val="2568"/>
              </a:lnSpc>
              <a:buFont typeface="Arial"/>
              <a:buChar char="•"/>
            </a:pP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</a:t>
            </a:r>
            <a:r>
              <a:rPr lang="en-US" sz="1945" b="1" dirty="0" err="1">
                <a:solidFill>
                  <a:srgbClr val="1F191A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Pritisak</a:t>
            </a:r>
            <a:r>
              <a:rPr lang="en-US" sz="1945" b="1" dirty="0">
                <a:solidFill>
                  <a:srgbClr val="1F191A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 </a:t>
            </a:r>
            <a:r>
              <a:rPr lang="en-US" sz="1945" b="1" dirty="0" err="1">
                <a:solidFill>
                  <a:srgbClr val="1F191A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vršnjaka</a:t>
            </a:r>
            <a:r>
              <a:rPr lang="en-US" sz="1945" b="1" dirty="0">
                <a:solidFill>
                  <a:srgbClr val="1F191A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: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Osjećaj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da 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moramo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pristati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na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nešto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(E-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cigarete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, 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mreže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) 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kako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bismo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bili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prihvaćeni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u 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društvu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.</a:t>
            </a:r>
          </a:p>
          <a:p>
            <a:pPr algn="l">
              <a:lnSpc>
                <a:spcPts val="2568"/>
              </a:lnSpc>
            </a:pPr>
            <a:endParaRPr lang="en-US" sz="1945" dirty="0">
              <a:solidFill>
                <a:srgbClr val="1F191A"/>
              </a:solidFill>
              <a:latin typeface="Playfair Display SC"/>
              <a:ea typeface="Playfair Display SC"/>
              <a:cs typeface="Playfair Display SC"/>
              <a:sym typeface="Playfair Display SC"/>
            </a:endParaRPr>
          </a:p>
          <a:p>
            <a:pPr marL="420135" lvl="1" indent="-210068" algn="l">
              <a:lnSpc>
                <a:spcPts val="2568"/>
              </a:lnSpc>
              <a:buFont typeface="Arial"/>
              <a:buChar char="•"/>
            </a:pPr>
            <a:r>
              <a:rPr lang="en-US" sz="1945" dirty="0" smtClean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</a:t>
            </a:r>
            <a:r>
              <a:rPr lang="en-US" sz="1945" b="1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Strah</a:t>
            </a:r>
            <a:r>
              <a:rPr lang="en-US" sz="1945" b="1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od </a:t>
            </a:r>
            <a:r>
              <a:rPr lang="en-US" sz="1945" b="1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propuštanja</a:t>
            </a:r>
            <a:r>
              <a:rPr lang="en-US" sz="1945" b="1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</a:t>
            </a:r>
            <a:r>
              <a:rPr lang="en-US" sz="1945" b="1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informacija</a:t>
            </a:r>
            <a:r>
              <a:rPr lang="en-US" sz="1945" b="1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ili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događaja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koji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gura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prema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neprekidnom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provjeravanju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mobitela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.</a:t>
            </a:r>
          </a:p>
          <a:p>
            <a:pPr algn="l">
              <a:lnSpc>
                <a:spcPts val="2568"/>
              </a:lnSpc>
            </a:pPr>
            <a:endParaRPr lang="en-US" sz="1945" dirty="0">
              <a:solidFill>
                <a:srgbClr val="1F191A"/>
              </a:solidFill>
              <a:latin typeface="Playfair Display SC"/>
              <a:ea typeface="Playfair Display SC"/>
              <a:cs typeface="Playfair Display SC"/>
              <a:sym typeface="Playfair Display SC"/>
            </a:endParaRPr>
          </a:p>
          <a:p>
            <a:pPr marL="420135" lvl="1" indent="-210068" algn="l">
              <a:lnSpc>
                <a:spcPts val="2568"/>
              </a:lnSpc>
              <a:buFont typeface="Arial"/>
              <a:buChar char="•"/>
            </a:pPr>
            <a:r>
              <a:rPr lang="en-US" sz="1945" b="1" dirty="0">
                <a:solidFill>
                  <a:srgbClr val="1F191A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 </a:t>
            </a:r>
            <a:r>
              <a:rPr lang="en-US" sz="1945" b="1" dirty="0" err="1">
                <a:solidFill>
                  <a:srgbClr val="1F191A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Bijeg</a:t>
            </a:r>
            <a:r>
              <a:rPr lang="en-US" sz="1945" b="1" dirty="0">
                <a:solidFill>
                  <a:srgbClr val="1F191A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 od </a:t>
            </a:r>
            <a:r>
              <a:rPr lang="en-US" sz="1945" b="1" dirty="0" err="1">
                <a:solidFill>
                  <a:srgbClr val="1F191A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stresa</a:t>
            </a:r>
            <a:r>
              <a:rPr lang="en-US" sz="1945" b="1" dirty="0">
                <a:solidFill>
                  <a:srgbClr val="1F191A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: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Korištenje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ekrana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ili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nikotina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kao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brzi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način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za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nositi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se 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sa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školskim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stresom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, 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umorom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ili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dosadom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.</a:t>
            </a:r>
          </a:p>
          <a:p>
            <a:pPr algn="l">
              <a:lnSpc>
                <a:spcPts val="2568"/>
              </a:lnSpc>
            </a:pPr>
            <a:endParaRPr lang="en-US" sz="1945" dirty="0">
              <a:solidFill>
                <a:srgbClr val="1F191A"/>
              </a:solidFill>
              <a:latin typeface="Playfair Display SC"/>
              <a:ea typeface="Playfair Display SC"/>
              <a:cs typeface="Playfair Display SC"/>
              <a:sym typeface="Playfair Display SC"/>
            </a:endParaRPr>
          </a:p>
          <a:p>
            <a:pPr marL="420135" lvl="1" indent="-210068" algn="l">
              <a:lnSpc>
                <a:spcPts val="2568"/>
              </a:lnSpc>
              <a:buFont typeface="Arial"/>
              <a:buChar char="•"/>
            </a:pPr>
            <a:r>
              <a:rPr lang="en-US" sz="1945" b="1" dirty="0" err="1">
                <a:solidFill>
                  <a:srgbClr val="1F191A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kontrola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: 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Misliti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da "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možemo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prestati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kad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god 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hoćemo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", 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iako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mozak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u 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razvoju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puno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brže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razvija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</a:t>
            </a:r>
            <a:r>
              <a:rPr lang="en-US" sz="1945" dirty="0" err="1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ovisnost</a:t>
            </a:r>
            <a:r>
              <a:rPr lang="en-US" sz="1945" dirty="0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.</a:t>
            </a:r>
          </a:p>
          <a:p>
            <a:pPr algn="l">
              <a:lnSpc>
                <a:spcPts val="2568"/>
              </a:lnSpc>
            </a:pPr>
            <a:endParaRPr lang="en-US" sz="1945" dirty="0">
              <a:solidFill>
                <a:srgbClr val="1F191A"/>
              </a:solidFill>
              <a:latin typeface="Playfair Display SC"/>
              <a:ea typeface="Playfair Display SC"/>
              <a:cs typeface="Playfair Display SC"/>
              <a:sym typeface="Playfair Display S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891154" y="-514350"/>
            <a:ext cx="21293533" cy="3086100"/>
            <a:chOff x="0" y="0"/>
            <a:chExt cx="5608173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608173" cy="812800"/>
            </a:xfrm>
            <a:custGeom>
              <a:avLst/>
              <a:gdLst/>
              <a:ahLst/>
              <a:cxnLst/>
              <a:rect l="l" t="t" r="r" b="b"/>
              <a:pathLst>
                <a:path w="5608173" h="812800">
                  <a:moveTo>
                    <a:pt x="0" y="0"/>
                  </a:moveTo>
                  <a:lnTo>
                    <a:pt x="5608173" y="0"/>
                  </a:lnTo>
                  <a:lnTo>
                    <a:pt x="560817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A2141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28575"/>
              <a:ext cx="5608173" cy="784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43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3567307" y="5143500"/>
            <a:ext cx="3691993" cy="4421549"/>
          </a:xfrm>
          <a:custGeom>
            <a:avLst/>
            <a:gdLst/>
            <a:ahLst/>
            <a:cxnLst/>
            <a:rect l="l" t="t" r="r" b="b"/>
            <a:pathLst>
              <a:path w="3691993" h="4421549">
                <a:moveTo>
                  <a:pt x="0" y="0"/>
                </a:moveTo>
                <a:lnTo>
                  <a:pt x="3691993" y="0"/>
                </a:lnTo>
                <a:lnTo>
                  <a:pt x="3691993" y="4421549"/>
                </a:lnTo>
                <a:lnTo>
                  <a:pt x="0" y="44215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0" y="2762567"/>
            <a:ext cx="10054474" cy="2074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15"/>
              </a:lnSpc>
            </a:pPr>
            <a:r>
              <a:rPr lang="en-US" sz="5939" b="1" dirty="0" err="1">
                <a:solidFill>
                  <a:srgbClr val="A21414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Aktivnosti</a:t>
            </a:r>
            <a:r>
              <a:rPr lang="en-US" sz="5939" b="1" dirty="0">
                <a:solidFill>
                  <a:srgbClr val="A21414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 </a:t>
            </a:r>
            <a:r>
              <a:rPr lang="en-US" sz="5939" b="1" dirty="0" err="1">
                <a:solidFill>
                  <a:srgbClr val="A21414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za</a:t>
            </a:r>
            <a:r>
              <a:rPr lang="en-US" sz="5939" b="1" dirty="0">
                <a:solidFill>
                  <a:srgbClr val="A21414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 </a:t>
            </a:r>
            <a:r>
              <a:rPr lang="en-US" sz="5939" b="1" dirty="0" err="1">
                <a:solidFill>
                  <a:srgbClr val="A21414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zamjenu</a:t>
            </a:r>
            <a:r>
              <a:rPr lang="en-US" sz="5939" b="1" dirty="0">
                <a:solidFill>
                  <a:srgbClr val="A21414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 </a:t>
            </a:r>
            <a:r>
              <a:rPr lang="en-US" sz="5939" b="1" dirty="0" err="1">
                <a:solidFill>
                  <a:srgbClr val="A21414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od</a:t>
            </a:r>
            <a:r>
              <a:rPr lang="en-US" sz="5939" b="1" dirty="0">
                <a:solidFill>
                  <a:srgbClr val="A21414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 </a:t>
            </a:r>
            <a:r>
              <a:rPr lang="en-US" sz="5939" b="1" dirty="0" err="1">
                <a:solidFill>
                  <a:srgbClr val="A21414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ovisnosti</a:t>
            </a:r>
            <a:endParaRPr lang="en-US" sz="5939" b="1" dirty="0">
              <a:solidFill>
                <a:srgbClr val="A21414"/>
              </a:solidFill>
              <a:latin typeface="Playfair Display SC Bold"/>
              <a:ea typeface="Playfair Display SC Bold"/>
              <a:cs typeface="Playfair Display SC Bold"/>
              <a:sym typeface="Playfair Display SC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03902" y="5596667"/>
            <a:ext cx="9967511" cy="3189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57044" lvl="1" indent="-328522" algn="l">
              <a:lnSpc>
                <a:spcPts val="4260"/>
              </a:lnSpc>
              <a:buFont typeface="Arial"/>
              <a:buChar char="•"/>
            </a:pPr>
            <a:r>
              <a:rPr lang="en-US" sz="3043" b="1">
                <a:solidFill>
                  <a:srgbClr val="1F191A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Fizička aktivnost i sprot: </a:t>
            </a:r>
            <a:r>
              <a:rPr lang="en-US" sz="3043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trening, trčanje bicikla ili igra u parku</a:t>
            </a:r>
          </a:p>
          <a:p>
            <a:pPr marL="657044" lvl="1" indent="-328522" algn="l">
              <a:lnSpc>
                <a:spcPts val="4260"/>
              </a:lnSpc>
              <a:buFont typeface="Arial"/>
              <a:buChar char="•"/>
            </a:pPr>
            <a:r>
              <a:rPr lang="en-US" sz="3043" b="1">
                <a:solidFill>
                  <a:srgbClr val="1F191A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Kreativni hobiji: </a:t>
            </a:r>
            <a:r>
              <a:rPr lang="en-US" sz="3043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umjetnost, crtanje, glazba, izrada nečega rukama</a:t>
            </a:r>
          </a:p>
          <a:p>
            <a:pPr marL="657044" lvl="1" indent="-328522" algn="l">
              <a:lnSpc>
                <a:spcPts val="4260"/>
              </a:lnSpc>
              <a:buFont typeface="Arial"/>
              <a:buChar char="•"/>
            </a:pPr>
            <a:r>
              <a:rPr lang="en-US" sz="3043" b="1">
                <a:solidFill>
                  <a:srgbClr val="1F191A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Druženje uživo: </a:t>
            </a:r>
            <a:r>
              <a:rPr lang="en-US" sz="3043">
                <a:solidFill>
                  <a:srgbClr val="1F191A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razgovori, šetanje, i društvene aktivnosti ili igre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998759" y="4133840"/>
            <a:ext cx="12709956" cy="3659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54"/>
              </a:lnSpc>
            </a:pPr>
            <a:r>
              <a:rPr lang="en-US" sz="17939" b="1" spc="-896">
                <a:solidFill>
                  <a:srgbClr val="A21414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Hvala na pažnji!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998759" y="2050865"/>
            <a:ext cx="12709956" cy="583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20"/>
              </a:lnSpc>
            </a:pPr>
            <a:r>
              <a:rPr lang="en-US" sz="3576" b="1">
                <a:solidFill>
                  <a:srgbClr val="A21414"/>
                </a:solidFill>
                <a:latin typeface="Playfair Display SC Bold"/>
                <a:ea typeface="Playfair Display SC Bold"/>
                <a:cs typeface="Playfair Display SC Bold"/>
                <a:sym typeface="Playfair Display SC Bold"/>
              </a:rPr>
              <a:t>Imate li pitanja?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-1502766" y="-1705545"/>
            <a:ext cx="21293533" cy="3086100"/>
            <a:chOff x="0" y="0"/>
            <a:chExt cx="5608173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608173" cy="812800"/>
            </a:xfrm>
            <a:custGeom>
              <a:avLst/>
              <a:gdLst/>
              <a:ahLst/>
              <a:cxnLst/>
              <a:rect l="l" t="t" r="r" b="b"/>
              <a:pathLst>
                <a:path w="5608173" h="812800">
                  <a:moveTo>
                    <a:pt x="0" y="0"/>
                  </a:moveTo>
                  <a:lnTo>
                    <a:pt x="5608173" y="0"/>
                  </a:lnTo>
                  <a:lnTo>
                    <a:pt x="560817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A21414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28575"/>
              <a:ext cx="5608173" cy="784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43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4036450" y="9746876"/>
            <a:ext cx="4148986" cy="245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95"/>
              </a:lnSpc>
            </a:pPr>
            <a:r>
              <a:rPr lang="en-US" sz="1497">
                <a:solidFill>
                  <a:srgbClr val="A21414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Athina Dimić Arambašić i Lovro Poljak,8.a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408</Words>
  <Application>Microsoft Office PowerPoint</Application>
  <PresentationFormat>Prilagođeno</PresentationFormat>
  <Paragraphs>55</Paragraphs>
  <Slides>9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9</vt:i4>
      </vt:variant>
    </vt:vector>
  </HeadingPairs>
  <TitlesOfParts>
    <vt:vector size="14" baseType="lpstr">
      <vt:lpstr>Playfair Display SC Bold</vt:lpstr>
      <vt:lpstr>Playfair Display SC</vt:lpstr>
      <vt:lpstr>Arial</vt:lpstr>
      <vt:lpstr>Calibri</vt:lpstr>
      <vt:lpstr>Office Theme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 Gray Bold The Impact of Social Media on You Presentation</dc:title>
  <cp:lastModifiedBy>Pedagog</cp:lastModifiedBy>
  <cp:revision>4</cp:revision>
  <dcterms:created xsi:type="dcterms:W3CDTF">2006-08-16T00:00:00Z</dcterms:created>
  <dcterms:modified xsi:type="dcterms:W3CDTF">2026-10-26T09:09:26Z</dcterms:modified>
  <dc:identifier>DAHX_AJGYG0</dc:identifier>
</cp:coreProperties>
</file>